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88" r:id="rId15"/>
    <p:sldId id="289" r:id="rId16"/>
    <p:sldId id="290" r:id="rId17"/>
    <p:sldId id="291" r:id="rId18"/>
    <p:sldId id="260" r:id="rId19"/>
    <p:sldId id="292" r:id="rId20"/>
    <p:sldId id="293" r:id="rId21"/>
    <p:sldId id="281" r:id="rId22"/>
    <p:sldId id="282" r:id="rId23"/>
    <p:sldId id="285" r:id="rId24"/>
  </p:sldIdLst>
  <p:sldSz cx="24384000" cy="13716000"/>
  <p:notesSz cx="6858000" cy="9144000"/>
  <p:embeddedFontLst>
    <p:embeddedFont>
      <p:font typeface="Gmarket Sans Bold" panose="020B0600000101010101" charset="-127"/>
      <p:bold r:id="rId26"/>
    </p:embeddedFont>
    <p:embeddedFont>
      <p:font typeface="Gmarket Sans Medium" panose="020B0600000101010101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7FF"/>
    <a:srgbClr val="C8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312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EE3B2-5F92-4156-B336-7642882B0564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F4D0A-87AC-40E9-9516-A52CEE02E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71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F4D0A-87AC-40E9-9516-A52CEE02EC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3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Krum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sz="1200" b="0" i="0" u="none" strike="noStrike" spc="-140" dirty="0">
                <a:solidFill>
                  <a:srgbClr val="595959"/>
                </a:solidFill>
                <a:ea typeface="Gmarket Sans Medium"/>
              </a:rPr>
              <a:t> </a:t>
            </a:r>
            <a:r>
              <a:rPr lang="ko-KR" altLang="en-US" sz="1200" b="0" i="0" u="none" strike="noStrike" spc="-140" dirty="0">
                <a:solidFill>
                  <a:srgbClr val="595959"/>
                </a:solidFill>
                <a:ea typeface="Gmarket Sans Medium"/>
              </a:rPr>
              <a:t>많은 클라이언트의 정보 활용 불가 </a:t>
            </a:r>
            <a:r>
              <a:rPr lang="en-US" altLang="ko-KR" sz="1200" b="0" i="0" u="none" strike="noStrike" spc="-140" dirty="0">
                <a:solidFill>
                  <a:srgbClr val="595959"/>
                </a:solidFill>
                <a:ea typeface="Gmarket Sans Medium"/>
              </a:rPr>
              <a:t>(</a:t>
            </a:r>
            <a:r>
              <a:rPr lang="ko-KR" altLang="en-US" sz="1200" b="0" i="0" u="none" strike="noStrike" spc="-140" dirty="0">
                <a:solidFill>
                  <a:srgbClr val="595959"/>
                </a:solidFill>
                <a:ea typeface="Gmarket Sans Medium"/>
              </a:rPr>
              <a:t>딱 </a:t>
            </a:r>
            <a:r>
              <a:rPr lang="en-US" altLang="ko-KR" sz="1200" b="0" i="0" u="none" strike="noStrike" spc="-140" dirty="0">
                <a:solidFill>
                  <a:srgbClr val="595959"/>
                </a:solidFill>
                <a:ea typeface="Gmarket Sans Medium"/>
              </a:rPr>
              <a:t>1</a:t>
            </a:r>
            <a:r>
              <a:rPr lang="ko-KR" altLang="en-US" sz="1200" b="0" i="0" u="none" strike="noStrike" spc="-140" dirty="0">
                <a:solidFill>
                  <a:srgbClr val="595959"/>
                </a:solidFill>
                <a:ea typeface="Gmarket Sans Medium"/>
              </a:rPr>
              <a:t>개의 업데이트만 선택하므로</a:t>
            </a:r>
            <a:r>
              <a:rPr lang="en-US" altLang="ko-KR" sz="1200" b="0" i="0" u="none" strike="noStrike" spc="-140" dirty="0">
                <a:solidFill>
                  <a:srgbClr val="595959"/>
                </a:solidFill>
                <a:ea typeface="Gmarket Sans Medium"/>
              </a:rPr>
              <a:t>!_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F4D0A-87AC-40E9-9516-A52CEE02EC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6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방향</a:t>
            </a:r>
            <a:r>
              <a:rPr lang="en-US" altLang="ko-KR" dirty="0"/>
              <a:t>＂</a:t>
            </a:r>
            <a:r>
              <a:rPr lang="ko-KR" altLang="en-US" dirty="0"/>
              <a:t>에 </a:t>
            </a:r>
            <a:r>
              <a:rPr lang="ko-KR" altLang="en-US" dirty="0" err="1"/>
              <a:t>맞춘게</a:t>
            </a:r>
            <a:r>
              <a:rPr lang="ko-KR" altLang="en-US" dirty="0"/>
              <a:t> 중요 </a:t>
            </a:r>
            <a:r>
              <a:rPr lang="en-US" altLang="ko-KR" dirty="0"/>
              <a:t>,, Non-</a:t>
            </a:r>
            <a:r>
              <a:rPr lang="en-US" altLang="ko-KR" dirty="0" err="1"/>
              <a:t>iid</a:t>
            </a:r>
            <a:r>
              <a:rPr lang="en-US" altLang="ko-KR" dirty="0"/>
              <a:t> </a:t>
            </a:r>
            <a:r>
              <a:rPr lang="ko-KR" altLang="en-US" dirty="0"/>
              <a:t>환경에서는 정상이라도 값이 크게 </a:t>
            </a:r>
            <a:r>
              <a:rPr lang="ko-KR" altLang="en-US" dirty="0" err="1"/>
              <a:t>차이날</a:t>
            </a:r>
            <a:r>
              <a:rPr lang="ko-KR" altLang="en-US" dirty="0"/>
              <a:t>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업데이트 벡터가 </a:t>
            </a:r>
            <a:r>
              <a:rPr lang="ko-KR" altLang="en-US" b="1" dirty="0"/>
              <a:t>어디를 향하고 있는지</a:t>
            </a:r>
            <a:r>
              <a:rPr lang="en-US" altLang="ko-KR" dirty="0"/>
              <a:t>(</a:t>
            </a:r>
            <a:r>
              <a:rPr lang="ko-KR" altLang="en-US" dirty="0"/>
              <a:t>방향성</a:t>
            </a:r>
            <a:r>
              <a:rPr lang="en-US" altLang="ko-KR" dirty="0"/>
              <a:t>)</a:t>
            </a:r>
            <a:r>
              <a:rPr lang="ko-KR" altLang="en-US" dirty="0"/>
              <a:t>에 집중</a:t>
            </a:r>
          </a:p>
          <a:p>
            <a:r>
              <a:rPr lang="ko-KR" altLang="en-US" dirty="0"/>
              <a:t>“이 클라이언트는 모델을 이쪽 방향으로 이동시키려고 하네</a:t>
            </a:r>
            <a:r>
              <a:rPr lang="en-US" altLang="ko-KR" dirty="0"/>
              <a:t>?”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근데 이 방향은 나머지 정상들하고 완전 </a:t>
            </a:r>
            <a:r>
              <a:rPr lang="ko-KR" altLang="en-US" dirty="0" err="1"/>
              <a:t>반대네</a:t>
            </a:r>
            <a:r>
              <a:rPr lang="en-US" altLang="ko-KR" dirty="0"/>
              <a:t>? → </a:t>
            </a:r>
            <a:r>
              <a:rPr lang="ko-KR" altLang="en-US" dirty="0"/>
              <a:t>공격자</a:t>
            </a:r>
            <a:r>
              <a:rPr lang="en-US" altLang="ko-KR" dirty="0"/>
              <a:t>!”</a:t>
            </a:r>
          </a:p>
          <a:p>
            <a:r>
              <a:rPr lang="ko-KR" altLang="en-US" dirty="0"/>
              <a:t>이렇게 </a:t>
            </a:r>
            <a:r>
              <a:rPr lang="ko-KR" altLang="en-US" b="1" dirty="0"/>
              <a:t>방향 일치 여부로 악성 업데이트를 </a:t>
            </a:r>
            <a:r>
              <a:rPr lang="ko-KR" altLang="en-US" b="1" dirty="0" err="1"/>
              <a:t>걸러냄</a:t>
            </a:r>
            <a:br>
              <a:rPr lang="ko-KR" altLang="en-US" dirty="0"/>
            </a:br>
            <a:r>
              <a:rPr lang="ko-KR" altLang="en-US" dirty="0"/>
              <a:t>그래서 </a:t>
            </a:r>
            <a:r>
              <a:rPr lang="en-US" altLang="ko-KR" dirty="0"/>
              <a:t>Non-IID </a:t>
            </a:r>
            <a:r>
              <a:rPr lang="ko-KR" altLang="en-US" dirty="0"/>
              <a:t>환경에서도 정상 업데이트를 잘 보존할 수 있어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F4D0A-87AC-40E9-9516-A52CEE02EC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94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다시 정리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F4D0A-87AC-40E9-9516-A52CEE02EC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5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1866900"/>
            <a:ext cx="20421600" cy="1371600"/>
          </a:xfrm>
          <a:prstGeom prst="rect">
            <a:avLst/>
          </a:prstGeom>
        </p:spPr>
        <p:txBody>
          <a:bodyPr lIns="0" tIns="0" rIns="0" bIns="98213" rtlCol="0" anchor="b"/>
          <a:lstStyle/>
          <a:p>
            <a:pPr lvl="0" algn="l">
              <a:lnSpc>
                <a:spcPct val="99600"/>
              </a:lnSpc>
            </a:pPr>
            <a:r>
              <a:rPr lang="en-US" sz="7733" b="0" i="0" u="none" strike="noStrike" dirty="0">
                <a:solidFill>
                  <a:srgbClr val="FFFFFF"/>
                </a:solidFill>
                <a:latin typeface="Gmarket Sans Bold"/>
              </a:rPr>
              <a:t>FLTG </a:t>
            </a:r>
            <a:r>
              <a:rPr lang="ko-KR" sz="7733" b="0" i="0" u="none" strike="noStrike" dirty="0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7733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7733" b="0" i="0" u="none" strike="noStrike" dirty="0">
                <a:solidFill>
                  <a:srgbClr val="FFFFFF"/>
                </a:solidFill>
                <a:ea typeface="Gmarket Sans Bold"/>
              </a:rPr>
              <a:t>수행</a:t>
            </a:r>
            <a:r>
              <a:rPr lang="en-US" sz="7733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7733" b="0" i="0" u="none" strike="noStrike" dirty="0">
                <a:solidFill>
                  <a:srgbClr val="FFFFFF"/>
                </a:solidFill>
                <a:ea typeface="Gmarket Sans Bold"/>
              </a:rPr>
              <a:t>보고서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5400" y="3238500"/>
            <a:ext cx="202565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FFFFFF"/>
                </a:solidFill>
                <a:ea typeface="Gmarket Sans Medium"/>
              </a:rPr>
              <a:t>연합학습의</a:t>
            </a: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Gmarket Sans Medium"/>
              </a:rPr>
              <a:t>보안성</a:t>
            </a: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Gmarket Sans Medium"/>
              </a:rPr>
              <a:t>향상을</a:t>
            </a: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Gmarket Sans Medium"/>
              </a:rPr>
              <a:t>위한</a:t>
            </a: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Gmarket Sans Medium"/>
              </a:rPr>
              <a:t>논문</a:t>
            </a: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Gmarket Sans Medium"/>
              </a:rPr>
              <a:t>구현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53800" y="12674600"/>
            <a:ext cx="13347700" cy="64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60" b="0" i="0" u="none" strike="noStrike">
                <a:solidFill>
                  <a:srgbClr val="FFFFFF"/>
                </a:solidFill>
                <a:ea typeface="Gmarket Sans Medium"/>
              </a:rPr>
              <a:t>팀</a:t>
            </a:r>
            <a:r>
              <a:rPr lang="en-US" sz="3660" b="0" i="0" u="none" strike="noStrike">
                <a:solidFill>
                  <a:srgbClr val="FFFFFF"/>
                </a:solidFill>
                <a:latin typeface="Gmarket Sans Medium"/>
              </a:rPr>
              <a:t>9: 20211937 </a:t>
            </a:r>
            <a:r>
              <a:rPr lang="ko-KR" sz="3660" b="0" i="0" u="none" strike="noStrike">
                <a:solidFill>
                  <a:srgbClr val="FFFFFF"/>
                </a:solidFill>
                <a:ea typeface="Gmarket Sans Medium"/>
              </a:rPr>
              <a:t>태성우</a:t>
            </a:r>
            <a:r>
              <a:rPr lang="en-US" sz="3660" b="0" i="0" u="none" strike="noStrike">
                <a:solidFill>
                  <a:srgbClr val="FFFFFF"/>
                </a:solidFill>
                <a:latin typeface="Gmarket Sans Medium"/>
              </a:rPr>
              <a:t>, 20211072 </a:t>
            </a:r>
            <a:r>
              <a:rPr lang="ko-KR" sz="3660" b="0" i="0" u="none" strike="noStrike">
                <a:solidFill>
                  <a:srgbClr val="FFFFFF"/>
                </a:solidFill>
                <a:ea typeface="Gmarket Sans Medium"/>
              </a:rPr>
              <a:t>유재윤</a:t>
            </a:r>
            <a:r>
              <a:rPr lang="en-US" sz="3660" b="0" i="0" u="none" strike="noStrike">
                <a:solidFill>
                  <a:srgbClr val="FFFFFF"/>
                </a:solidFill>
                <a:latin typeface="Gmarket Sans Medium"/>
              </a:rPr>
              <a:t>, 20211719 </a:t>
            </a:r>
            <a:r>
              <a:rPr lang="ko-KR" sz="3660" b="0" i="0" u="none" strike="noStrike">
                <a:solidFill>
                  <a:srgbClr val="FFFFFF"/>
                </a:solidFill>
                <a:ea typeface="Gmarket Sans Medium"/>
              </a:rPr>
              <a:t>장예원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D0900971-E253-7C6D-180A-1DF4F66B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941" y="2538831"/>
            <a:ext cx="8658646" cy="86586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3651662"/>
            <a:ext cx="2724184" cy="27241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3024" y="7549668"/>
            <a:ext cx="2724184" cy="27241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7551727"/>
            <a:ext cx="2792270" cy="27922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1278" y="3629008"/>
            <a:ext cx="2724184" cy="27241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13700" y="7239000"/>
            <a:ext cx="3427561" cy="2520742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5289"/>
              </a:lnSpc>
            </a:pPr>
            <a:endParaRPr lang="ko-KR" sz="2000" b="0" i="0" u="none" strike="noStrike" dirty="0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58490" y="2535588"/>
            <a:ext cx="38735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 spc="-160" dirty="0">
                <a:solidFill>
                  <a:srgbClr val="527CFF"/>
                </a:solidFill>
                <a:ea typeface="Gmarket Sans Medium"/>
              </a:rPr>
              <a:t>라이브러리</a:t>
            </a:r>
            <a:r>
              <a:rPr lang="en-US" sz="3200" b="0" i="0" u="none" strike="noStrike" spc="-160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200" b="0" i="0" u="none" strike="noStrike" spc="-160" dirty="0">
                <a:solidFill>
                  <a:srgbClr val="527CFF"/>
                </a:solidFill>
                <a:ea typeface="Gmarket Sans Medium"/>
              </a:rPr>
              <a:t>선정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43502" y="3446777"/>
            <a:ext cx="4330700" cy="4165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ALIE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공격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IPM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공격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ROP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공격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Label Flip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공격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Scaling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공격</a:t>
            </a:r>
            <a:endParaRPr lang="en-US" sz="2000" dirty="0">
              <a:solidFill>
                <a:srgbClr val="595959"/>
              </a:solidFill>
              <a:latin typeface="Gmarket Sans Medium"/>
              <a:ea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888200" y="2518523"/>
            <a:ext cx="38735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 spc="-160" dirty="0">
                <a:solidFill>
                  <a:srgbClr val="527CFF"/>
                </a:solidFill>
                <a:ea typeface="Gmarket Sans Medium"/>
              </a:rPr>
              <a:t>공격</a:t>
            </a:r>
            <a:r>
              <a:rPr lang="en-US" sz="3200" b="0" i="0" u="none" strike="noStrike" spc="-160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200" b="0" i="0" u="none" strike="noStrike" spc="-160" dirty="0">
                <a:solidFill>
                  <a:srgbClr val="527CFF"/>
                </a:solidFill>
                <a:ea typeface="Gmarket Sans Medium"/>
              </a:rPr>
              <a:t>시나리오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10792" y="7789212"/>
            <a:ext cx="3412907" cy="2520742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Dirichlet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분포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활용</a:t>
            </a:r>
          </a:p>
          <a:p>
            <a:pPr lvl="1">
              <a:lnSpc>
                <a:spcPct val="13528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- α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파라미터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조절</a:t>
            </a:r>
          </a:p>
          <a:p>
            <a:pPr lvl="1">
              <a:lnSpc>
                <a:spcPct val="135289"/>
              </a:lnSpc>
            </a:pPr>
            <a:r>
              <a:rPr lang="en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- Extreme Non-IID</a:t>
            </a:r>
          </a:p>
          <a:p>
            <a:pPr marL="342900" lvl="0" indent="-3429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환경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구성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가능</a:t>
            </a:r>
          </a:p>
          <a:p>
            <a:pPr lvl="1">
              <a:lnSpc>
                <a:spcPct val="13528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-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다양한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α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값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실험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41661" y="6863979"/>
            <a:ext cx="38735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 spc="-160" dirty="0">
                <a:solidFill>
                  <a:srgbClr val="527CFF"/>
                </a:solidFill>
                <a:ea typeface="Gmarket Sans Medium"/>
              </a:rPr>
              <a:t>데이터</a:t>
            </a:r>
            <a:r>
              <a:rPr lang="en-US" sz="3200" b="0" i="0" u="none" strike="noStrike" spc="-160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200" b="0" i="0" u="none" strike="noStrike" spc="-160" dirty="0">
                <a:solidFill>
                  <a:srgbClr val="527CFF"/>
                </a:solidFill>
                <a:ea typeface="Gmarket Sans Medium"/>
              </a:rPr>
              <a:t>분포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503193" y="7794657"/>
            <a:ext cx="3873500" cy="53848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새로운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Aggregator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쉽게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</a:p>
          <a:p>
            <a:pPr lvl="0">
              <a:lnSpc>
                <a:spcPct val="135289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market Sans Medium"/>
                <a:ea typeface="Gmarket Sans Medium"/>
              </a:rPr>
              <a:t>     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추가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가능</a:t>
            </a:r>
          </a:p>
          <a:p>
            <a:pPr marL="342900" lvl="0" indent="-3429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 err="1">
                <a:solidFill>
                  <a:srgbClr val="595959"/>
                </a:solidFill>
                <a:ea typeface="Gmarket Sans Medium"/>
              </a:rPr>
              <a:t>모듈화된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설계</a:t>
            </a:r>
          </a:p>
          <a:p>
            <a:pPr marL="342900" lvl="0" indent="-3429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커스텀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구현</a:t>
            </a:r>
          </a:p>
          <a:p>
            <a:pPr marL="342900" lvl="0" indent="-3429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데이터셋</a:t>
            </a:r>
            <a:r>
              <a:rPr lang="en-US" altLang="ko-KR" sz="2000" b="0" i="0" u="none" strike="noStrike" dirty="0">
                <a:solidFill>
                  <a:srgbClr val="595959"/>
                </a:solidFill>
                <a:ea typeface="Gmarket Sans Medium"/>
              </a:rPr>
              <a:t> </a:t>
            </a:r>
            <a:r>
              <a:rPr lang="en" sz="2000" b="0" i="0" u="none" strike="noStrike" dirty="0">
                <a:solidFill>
                  <a:srgbClr val="595959"/>
                </a:solidFill>
                <a:ea typeface="Gmarket Sans Medium"/>
              </a:rPr>
              <a:t>지원</a:t>
            </a:r>
          </a:p>
          <a:p>
            <a:pPr marL="342900" lvl="0" indent="-3429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확장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가능한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구조</a:t>
            </a:r>
          </a:p>
          <a:p>
            <a:pPr marL="342900" lvl="0" indent="-3429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실험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설정</a:t>
            </a:r>
            <a:r>
              <a:rPr lang="en-US" sz="20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market Sans Medium"/>
              </a:rPr>
              <a:t>유연성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558673" y="6868154"/>
            <a:ext cx="38735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200" b="0" i="0" u="none" strike="noStrike" spc="-160">
                <a:solidFill>
                  <a:srgbClr val="527CFF"/>
                </a:solidFill>
                <a:ea typeface="Gmarket Sans Medium"/>
              </a:rPr>
              <a:t>확장성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8C6E7-B219-30CC-65C5-A714AA831A91}"/>
              </a:ext>
            </a:extLst>
          </p:cNvPr>
          <p:cNvSpPr txBox="1"/>
          <p:nvPr/>
        </p:nvSpPr>
        <p:spPr>
          <a:xfrm>
            <a:off x="7691389" y="3446777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FL-Byzantine-Library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GitHub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에서 검증된 코드베이스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다양한 방어 기법 포함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AC4E83-194E-F9C7-D691-B3A962B39EC0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4000" spc="-333" dirty="0">
                <a:solidFill>
                  <a:srgbClr val="FFFFFF"/>
                </a:solidFill>
                <a:ea typeface="Gmarket Sans Medium"/>
              </a:rPr>
              <a:t>구현 과정 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(</a:t>
            </a:r>
            <a:r>
              <a:rPr lang="en-US" altLang="ko-KR" sz="4000" spc="-333" dirty="0">
                <a:solidFill>
                  <a:srgbClr val="FFFFFF"/>
                </a:solidFill>
                <a:ea typeface="Gmarket Sans Medium"/>
              </a:rPr>
              <a:t>1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)</a:t>
            </a:r>
          </a:p>
          <a:p>
            <a:pPr>
              <a:lnSpc>
                <a:spcPct val="116199"/>
              </a:lnSpc>
            </a:pP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시뮬레이션 환경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0" y="3289300"/>
            <a:ext cx="14732000" cy="292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8547100" y="6388100"/>
            <a:ext cx="14732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300" y="3733800"/>
            <a:ext cx="2019300" cy="201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608300" y="3771900"/>
            <a:ext cx="7200900" cy="26035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서버의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루트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데이터셋으로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기준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Gmarket Sans Medium"/>
              </a:rPr>
              <a:t>그래디언트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생성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모든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클라이언트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업데이트의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Gmarket Sans Medium"/>
              </a:rPr>
              <a:t>참조점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역할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신뢰할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소량의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필요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전체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데이터의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약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0.17%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사용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0300" y="4394200"/>
            <a:ext cx="4864100" cy="685800"/>
          </a:xfrm>
          <a:prstGeom prst="rect">
            <a:avLst/>
          </a:prstGeom>
        </p:spPr>
        <p:txBody>
          <a:bodyPr lIns="0" tIns="26111" rIns="0" bIns="26111" rtlCol="0" anchor="ctr"/>
          <a:lstStyle/>
          <a:p>
            <a:pPr lvl="0" algn="l">
              <a:lnSpc>
                <a:spcPct val="107070"/>
              </a:lnSpc>
            </a:pPr>
            <a:r>
              <a:rPr lang="ko-KR" sz="3738" b="0" i="0" u="none" strike="noStrike" spc="-112" dirty="0">
                <a:solidFill>
                  <a:srgbClr val="FFFFFF"/>
                </a:solidFill>
                <a:ea typeface="Gmarket Sans Medium"/>
              </a:rPr>
              <a:t>서버</a:t>
            </a:r>
            <a:r>
              <a:rPr lang="en-US" sz="3738" b="0" i="0" u="none" strike="noStrike" spc="-112" dirty="0">
                <a:solidFill>
                  <a:srgbClr val="FFFFFF"/>
                </a:solidFill>
                <a:latin typeface="Gmarket Sans Medium"/>
              </a:rPr>
              <a:t> Gradient </a:t>
            </a:r>
            <a:r>
              <a:rPr lang="ko-KR" sz="3738" b="0" i="0" u="none" strike="noStrike" spc="-112" dirty="0">
                <a:solidFill>
                  <a:srgbClr val="FFFFFF"/>
                </a:solidFill>
                <a:ea typeface="Gmarket Sans Medium"/>
              </a:rPr>
              <a:t>계산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90300" y="7454900"/>
            <a:ext cx="3962400" cy="698500"/>
          </a:xfrm>
          <a:prstGeom prst="rect">
            <a:avLst/>
          </a:prstGeom>
        </p:spPr>
        <p:txBody>
          <a:bodyPr lIns="0" tIns="26111" rIns="0" bIns="26111" rtlCol="0" anchor="ctr"/>
          <a:lstStyle/>
          <a:p>
            <a:pPr lvl="0" algn="l">
              <a:lnSpc>
                <a:spcPct val="107070"/>
              </a:lnSpc>
            </a:pP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방향성</a:t>
            </a:r>
            <a:r>
              <a:rPr lang="en-US" sz="3738" b="0" i="0" u="none" strike="noStrike" spc="-112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필터링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20200" y="4178300"/>
            <a:ext cx="1828800" cy="1295400"/>
          </a:xfrm>
          <a:prstGeom prst="rect">
            <a:avLst/>
          </a:prstGeom>
        </p:spPr>
        <p:txBody>
          <a:bodyPr lIns="0" tIns="50969" rIns="0" bIns="50969" rtlCol="0" anchor="ctr"/>
          <a:lstStyle/>
          <a:p>
            <a:pPr lvl="0" algn="ctr">
              <a:lnSpc>
                <a:spcPct val="107070"/>
              </a:lnSpc>
            </a:pPr>
            <a:r>
              <a:rPr lang="en" sz="7296" b="0" i="0" u="none" strike="noStrike" spc="-292">
                <a:solidFill>
                  <a:srgbClr val="527CFF"/>
                </a:solidFill>
                <a:latin typeface="Gmarket Sans 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6832600"/>
            <a:ext cx="2019300" cy="2019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45600" y="7302500"/>
            <a:ext cx="1828800" cy="1295400"/>
          </a:xfrm>
          <a:prstGeom prst="rect">
            <a:avLst/>
          </a:prstGeom>
        </p:spPr>
        <p:txBody>
          <a:bodyPr lIns="0" tIns="50969" rIns="0" bIns="50969" rtlCol="0" anchor="ctr"/>
          <a:lstStyle/>
          <a:p>
            <a:pPr lvl="0" algn="ctr">
              <a:lnSpc>
                <a:spcPct val="107070"/>
              </a:lnSpc>
            </a:pPr>
            <a:r>
              <a:rPr lang="en" sz="7296" b="0" i="0" u="none" strike="noStrike" spc="-292">
                <a:solidFill>
                  <a:srgbClr val="527CFF"/>
                </a:solidFill>
                <a:latin typeface="Gmarket Sans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400" y="4419600"/>
            <a:ext cx="6413500" cy="31242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FLTG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5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단계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프로세스를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파이썬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코드로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구현</a:t>
            </a:r>
          </a:p>
          <a:p>
            <a:pPr marL="457200" lvl="0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코사인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유사도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(Cosine Similarity)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계산과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동적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참조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(Dynamic Reference)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로직이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핵심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08300" y="6940550"/>
            <a:ext cx="7150100" cy="20193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서버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Gmarket Sans Medium"/>
                <a:ea typeface="Gmarket Sans Medium"/>
              </a:rPr>
              <a:t>Gradient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와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코사인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유사도가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음수인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클라이언트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제거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solidFill>
                  <a:srgbClr val="FFFFFF"/>
                </a:solidFill>
                <a:latin typeface="Gmarket Sans Medium"/>
              </a:rPr>
              <a:t>ReLU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-clipped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코사인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유사도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필터링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적용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반대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방향의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업데이트는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악의적으로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간주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58200" y="876300"/>
            <a:ext cx="15214600" cy="8255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-US" sz="4666" b="0" i="0" u="none" strike="noStrike" dirty="0">
                <a:solidFill>
                  <a:srgbClr val="527CFF"/>
                </a:solidFill>
                <a:latin typeface="Gmarket Sans Bold"/>
              </a:rPr>
              <a:t>FLTG </a:t>
            </a:r>
            <a:r>
              <a:rPr lang="ko-KR" sz="4666" b="0" i="0" u="none" strike="noStrike" dirty="0">
                <a:solidFill>
                  <a:srgbClr val="527CFF"/>
                </a:solidFill>
                <a:ea typeface="Gmarket Sans Bold"/>
              </a:rPr>
              <a:t>알고리즘</a:t>
            </a:r>
            <a:r>
              <a:rPr lang="en-US" sz="4666" b="0" i="0" u="none" strike="noStrike" dirty="0">
                <a:solidFill>
                  <a:srgbClr val="527CFF"/>
                </a:solidFill>
                <a:latin typeface="Gmarket Sans Bold"/>
              </a:rPr>
              <a:t> 5</a:t>
            </a:r>
            <a:r>
              <a:rPr lang="ko-KR" sz="4666" b="0" i="0" u="none" strike="noStrike" dirty="0">
                <a:solidFill>
                  <a:srgbClr val="527CFF"/>
                </a:solidFill>
                <a:ea typeface="Gmarket Sans Bold"/>
              </a:rPr>
              <a:t>단계</a:t>
            </a:r>
            <a:r>
              <a:rPr lang="en-US" sz="4666" b="0" i="0" u="none" strike="noStrike" dirty="0">
                <a:solidFill>
                  <a:srgbClr val="527CFF"/>
                </a:solidFill>
                <a:latin typeface="Gmarket Sans Bold"/>
              </a:rPr>
              <a:t> </a:t>
            </a:r>
            <a:r>
              <a:rPr lang="ko-KR" sz="4666" b="0" i="0" u="none" strike="noStrike" dirty="0">
                <a:solidFill>
                  <a:srgbClr val="527CFF"/>
                </a:solidFill>
                <a:ea typeface="Gmarket Sans Bold"/>
              </a:rPr>
              <a:t>프로세스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83600" y="2006600"/>
            <a:ext cx="15151100" cy="104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FLTG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는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서버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sz="2933" dirty="0">
                <a:solidFill>
                  <a:srgbClr val="595959"/>
                </a:solidFill>
                <a:latin typeface="Gmarket Sans Medium"/>
                <a:ea typeface="Gmarket Sans Medium"/>
              </a:rPr>
              <a:t>Gradient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계산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방향성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필터링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동적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참조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선택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, Non-IID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인식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가중치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부여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크기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정규화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및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가중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통합의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5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단계로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구성됩니다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.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6054AA35-071F-ECE0-0832-691597D12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900" y="9486900"/>
            <a:ext cx="14732000" cy="2921000"/>
          </a:xfrm>
          <a:prstGeom prst="rect">
            <a:avLst/>
          </a:prstGeom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9A319848-E387-25EB-FC62-31820FED6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1300" y="9931400"/>
            <a:ext cx="2019300" cy="2019300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49934361-82F7-92DB-905F-65FB590C4963}"/>
              </a:ext>
            </a:extLst>
          </p:cNvPr>
          <p:cNvSpPr txBox="1"/>
          <p:nvPr/>
        </p:nvSpPr>
        <p:spPr>
          <a:xfrm>
            <a:off x="15608300" y="10255250"/>
            <a:ext cx="6883400" cy="15621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이전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글로벌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모델과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가장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각도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차이가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 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큰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클라이언트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선택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참조점으로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활용하여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다양성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확보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D7231CC8-2A86-025E-49AD-8E9EC48B0499}"/>
              </a:ext>
            </a:extLst>
          </p:cNvPr>
          <p:cNvSpPr txBox="1"/>
          <p:nvPr/>
        </p:nvSpPr>
        <p:spPr>
          <a:xfrm>
            <a:off x="11328400" y="10591800"/>
            <a:ext cx="3962400" cy="711200"/>
          </a:xfrm>
          <a:prstGeom prst="rect">
            <a:avLst/>
          </a:prstGeom>
        </p:spPr>
        <p:txBody>
          <a:bodyPr lIns="0" tIns="26111" rIns="0" bIns="26111" rtlCol="0" anchor="ctr"/>
          <a:lstStyle/>
          <a:p>
            <a:pPr lvl="0" algn="l">
              <a:lnSpc>
                <a:spcPct val="107070"/>
              </a:lnSpc>
            </a:pPr>
            <a:r>
              <a:rPr lang="en-US" sz="3738" b="0" i="0" u="none" strike="noStrike" spc="-112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동적</a:t>
            </a:r>
            <a:r>
              <a:rPr lang="en-US" sz="3738" b="0" i="0" u="none" strike="noStrike" spc="-112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참조</a:t>
            </a:r>
            <a:r>
              <a:rPr lang="en-US" sz="3738" b="0" i="0" u="none" strike="noStrike" spc="-112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선택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8960D22-7F4B-CE36-C12A-40998F42DA1C}"/>
              </a:ext>
            </a:extLst>
          </p:cNvPr>
          <p:cNvSpPr txBox="1"/>
          <p:nvPr/>
        </p:nvSpPr>
        <p:spPr>
          <a:xfrm>
            <a:off x="9220200" y="10337800"/>
            <a:ext cx="1828800" cy="1397000"/>
          </a:xfrm>
          <a:prstGeom prst="rect">
            <a:avLst/>
          </a:prstGeom>
        </p:spPr>
        <p:txBody>
          <a:bodyPr lIns="0" tIns="50969" rIns="0" bIns="50969" rtlCol="0" anchor="ctr"/>
          <a:lstStyle/>
          <a:p>
            <a:pPr lvl="0" algn="ctr">
              <a:lnSpc>
                <a:spcPct val="107070"/>
              </a:lnSpc>
            </a:pPr>
            <a:r>
              <a:rPr lang="en" sz="7296" b="0" i="0" u="none" strike="noStrike" spc="-292">
                <a:solidFill>
                  <a:srgbClr val="527CFF"/>
                </a:solidFill>
                <a:latin typeface="Gmarket Sans Bold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12931-7677-C45E-CFC1-C71F49EEDDA7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4000" spc="-333" dirty="0">
                <a:solidFill>
                  <a:srgbClr val="FFFFFF"/>
                </a:solidFill>
                <a:ea typeface="Gmarket Sans Medium"/>
              </a:rPr>
              <a:t>구현 과정 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(2)</a:t>
            </a:r>
          </a:p>
          <a:p>
            <a:pPr>
              <a:lnSpc>
                <a:spcPct val="116199"/>
              </a:lnSpc>
            </a:pPr>
            <a:r>
              <a:rPr lang="en-US" altLang="ko-KR" sz="6000" spc="-333" dirty="0">
                <a:solidFill>
                  <a:srgbClr val="FFFFFF"/>
                </a:solidFill>
                <a:ea typeface="Gmarket Sans Medium"/>
              </a:rPr>
              <a:t>FLTG</a:t>
            </a: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 알고리즘</a:t>
            </a:r>
            <a:endParaRPr lang="en-US" altLang="ko-KR" sz="4000" spc="-333" dirty="0">
              <a:solidFill>
                <a:srgbClr val="FFFFFF"/>
              </a:solidFill>
              <a:ea typeface="Gmarket Sans Medium"/>
            </a:endParaRPr>
          </a:p>
          <a:p>
            <a:pPr>
              <a:lnSpc>
                <a:spcPct val="116199"/>
              </a:lnSpc>
            </a:pP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22800"/>
            <a:ext cx="6756400" cy="20828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FLTG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알고리즘의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핵심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단계를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구현하여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비잔틴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공격에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대한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방어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메커니즘을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완성</a:t>
            </a:r>
            <a:endParaRPr lang="en-US" alt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방향성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필터링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이후의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단계들이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Non-IID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환경에서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중요한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역할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8636002" y="3581400"/>
            <a:ext cx="14732000" cy="292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2" y="6705600"/>
            <a:ext cx="14732000" cy="292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417302" y="4686300"/>
            <a:ext cx="4368800" cy="711200"/>
          </a:xfrm>
          <a:prstGeom prst="rect">
            <a:avLst/>
          </a:prstGeom>
        </p:spPr>
        <p:txBody>
          <a:bodyPr lIns="0" tIns="26111" rIns="0" bIns="26111" rtlCol="0" anchor="ctr"/>
          <a:lstStyle/>
          <a:p>
            <a:pPr lvl="0" algn="l">
              <a:lnSpc>
                <a:spcPct val="107070"/>
              </a:lnSpc>
            </a:pPr>
            <a:r>
              <a:rPr lang="en-US" sz="3738" b="0" i="0" u="none" strike="noStrike" spc="-112">
                <a:solidFill>
                  <a:srgbClr val="FFFFFF"/>
                </a:solidFill>
                <a:latin typeface="Gmarket Sans Medium"/>
              </a:rPr>
              <a:t>Non-IID </a:t>
            </a: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인식가중치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17302" y="7823200"/>
            <a:ext cx="3962400" cy="711200"/>
          </a:xfrm>
          <a:prstGeom prst="rect">
            <a:avLst/>
          </a:prstGeom>
        </p:spPr>
        <p:txBody>
          <a:bodyPr lIns="0" tIns="26111" rIns="0" bIns="26111" rtlCol="0" anchor="ctr"/>
          <a:lstStyle/>
          <a:p>
            <a:pPr lvl="0" algn="l">
              <a:lnSpc>
                <a:spcPct val="107070"/>
              </a:lnSpc>
            </a:pPr>
            <a:r>
              <a:rPr lang="en-US" sz="3738" b="0" i="0" u="none" strike="noStrike" spc="-112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크기</a:t>
            </a:r>
            <a:r>
              <a:rPr lang="en-US" sz="3738" b="0" i="0" u="none" strike="noStrike" spc="-112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정규화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2" y="4025900"/>
            <a:ext cx="2019300" cy="201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321802" y="4432300"/>
            <a:ext cx="1828800" cy="1397000"/>
          </a:xfrm>
          <a:prstGeom prst="rect">
            <a:avLst/>
          </a:prstGeom>
        </p:spPr>
        <p:txBody>
          <a:bodyPr lIns="0" tIns="50969" rIns="0" bIns="50969" rtlCol="0" anchor="ctr"/>
          <a:lstStyle/>
          <a:p>
            <a:pPr lvl="0" algn="ctr">
              <a:lnSpc>
                <a:spcPct val="107070"/>
              </a:lnSpc>
            </a:pPr>
            <a:r>
              <a:rPr lang="en" sz="7296" b="0" i="0" u="none" strike="noStrike" spc="-292">
                <a:solidFill>
                  <a:srgbClr val="527CFF"/>
                </a:solidFill>
                <a:latin typeface="Gmarket Sans Bold"/>
              </a:rPr>
              <a:t>4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2" y="7162800"/>
            <a:ext cx="2019300" cy="2019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296402" y="7556500"/>
            <a:ext cx="1828800" cy="1397000"/>
          </a:xfrm>
          <a:prstGeom prst="rect">
            <a:avLst/>
          </a:prstGeom>
        </p:spPr>
        <p:txBody>
          <a:bodyPr lIns="0" tIns="50969" rIns="0" bIns="50969" rtlCol="0" anchor="ctr"/>
          <a:lstStyle/>
          <a:p>
            <a:pPr lvl="0" algn="ctr">
              <a:lnSpc>
                <a:spcPct val="107070"/>
              </a:lnSpc>
            </a:pPr>
            <a:r>
              <a:rPr lang="en" sz="7296" b="0" i="0" u="none" strike="noStrike" spc="-292">
                <a:solidFill>
                  <a:srgbClr val="527CFF"/>
                </a:solidFill>
                <a:latin typeface="Gmarket Sans Bold"/>
              </a:rPr>
              <a:t>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65500" y="4267200"/>
            <a:ext cx="7315200" cy="15621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참조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클라이언트와의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각도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차이로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 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가중치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부여</a:t>
            </a:r>
            <a:endParaRPr lang="en-US" altLang="ko-KR" sz="2400" b="0" i="0" u="none" strike="noStrike" dirty="0">
              <a:solidFill>
                <a:srgbClr val="FFFFFF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수식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: </a:t>
            </a:r>
            <a:r>
              <a:rPr lang="en-US" sz="2400" b="0" i="0" u="none" strike="noStrike" dirty="0" err="1">
                <a:solidFill>
                  <a:srgbClr val="FFFFFF"/>
                </a:solidFill>
                <a:latin typeface="Gmarket Sans Medium"/>
              </a:rPr>
              <a:t>Score_j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= 1 - </a:t>
            </a:r>
            <a:r>
              <a:rPr lang="en" sz="2400" b="0" i="0" u="none" strike="noStrike" dirty="0">
                <a:solidFill>
                  <a:srgbClr val="FFFFFF"/>
                </a:solidFill>
                <a:latin typeface="Gmarket Sans Medium"/>
              </a:rPr>
              <a:t>cos(g_ref, g_j)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03602" y="7391400"/>
            <a:ext cx="6591300" cy="15621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모든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업데이트의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크기를</a:t>
            </a:r>
            <a:r>
              <a:rPr lang="en-US" altLang="ko-KR" sz="2400" b="0" i="0" u="none" strike="noStrike" dirty="0">
                <a:solidFill>
                  <a:srgbClr val="FFFFFF"/>
                </a:solidFill>
                <a:ea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서버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Gmarket Sans Medium"/>
                <a:ea typeface="Gmarket Sans Medium"/>
              </a:rPr>
              <a:t>Gradient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크기로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en" sz="2400" b="0" i="0" u="none" strike="noStrike" dirty="0">
                <a:solidFill>
                  <a:srgbClr val="FFFFFF"/>
                </a:solidFill>
                <a:ea typeface="Gmarket Sans Medium"/>
              </a:rPr>
              <a:t>정규화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FFFFFF"/>
                </a:solidFill>
                <a:latin typeface="Gmarket Sans Medium"/>
              </a:rPr>
              <a:t>Scaling Attack </a:t>
            </a:r>
            <a:r>
              <a:rPr lang="ko-KR" sz="2400" b="0" i="0" u="none" strike="noStrike" dirty="0">
                <a:solidFill>
                  <a:srgbClr val="FFFFFF"/>
                </a:solidFill>
                <a:ea typeface="Gmarket Sans Medium"/>
              </a:rPr>
              <a:t>방어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20502" y="10960100"/>
            <a:ext cx="3962400" cy="660400"/>
          </a:xfrm>
          <a:prstGeom prst="rect">
            <a:avLst/>
          </a:prstGeom>
        </p:spPr>
        <p:txBody>
          <a:bodyPr lIns="0" tIns="26111" rIns="0" bIns="26111" rtlCol="0" anchor="ctr"/>
          <a:lstStyle/>
          <a:p>
            <a:pPr lvl="0" algn="l">
              <a:lnSpc>
                <a:spcPct val="107070"/>
              </a:lnSpc>
            </a:pP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가중</a:t>
            </a:r>
            <a:r>
              <a:rPr lang="en-US" sz="3738" b="0" i="0" u="none" strike="noStrike" spc="-112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738" b="0" i="0" u="none" strike="noStrike" spc="-112">
                <a:solidFill>
                  <a:srgbClr val="FFFFFF"/>
                </a:solidFill>
                <a:ea typeface="Gmarket Sans Medium"/>
              </a:rPr>
              <a:t>통합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97202" y="10934700"/>
            <a:ext cx="7023100" cy="104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FFFFFF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FFFFFF"/>
                </a:solidFill>
                <a:ea typeface="Gmarket Sans Medium"/>
              </a:rPr>
              <a:t>계산된</a:t>
            </a:r>
            <a:r>
              <a:rPr lang="en-US" sz="2933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Gmarket Sans Medium"/>
              </a:rPr>
              <a:t>가중치로</a:t>
            </a:r>
            <a:r>
              <a:rPr lang="en-US" sz="2933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Gmarket Sans Medium"/>
              </a:rPr>
              <a:t>필터링된</a:t>
            </a:r>
            <a:r>
              <a:rPr lang="en-US" sz="2933" b="0" i="0" u="none" strike="noStrike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ko-KR" sz="2933" b="0" i="0" u="none" strike="noStrike">
                <a:solidFill>
                  <a:srgbClr val="FFFFFF"/>
                </a:solidFill>
                <a:ea typeface="Gmarket Sans Medium"/>
              </a:rPr>
              <a:t>업데이트</a:t>
            </a:r>
            <a:r>
              <a:rPr lang="en-US" sz="2933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Gmarket Sans Medium"/>
              </a:rPr>
              <a:t>통합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FFFFFF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FFFFFF"/>
                </a:solidFill>
                <a:ea typeface="Gmarket Sans Medium"/>
              </a:rPr>
              <a:t>다양성과</a:t>
            </a:r>
            <a:r>
              <a:rPr lang="en-US" sz="2933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Gmarket Sans Medium"/>
              </a:rPr>
              <a:t>보안성</a:t>
            </a:r>
            <a:r>
              <a:rPr lang="en-US" sz="2933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FFFFFF"/>
                </a:solidFill>
                <a:ea typeface="Gmarket Sans Medium"/>
              </a:rPr>
              <a:t>균형</a:t>
            </a:r>
            <a:r>
              <a:rPr lang="en-US" sz="2933" b="0" i="0" u="none" strike="noStrike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en" sz="2933" b="0" i="0" u="none" strike="noStrike">
                <a:solidFill>
                  <a:srgbClr val="FFFFFF"/>
                </a:solidFill>
                <a:ea typeface="Gmarket Sans Medium"/>
              </a:rPr>
              <a:t>유지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D79ECACA-7CF6-017B-8F58-E825C49FB4AB}"/>
              </a:ext>
            </a:extLst>
          </p:cNvPr>
          <p:cNvSpPr txBox="1"/>
          <p:nvPr/>
        </p:nvSpPr>
        <p:spPr>
          <a:xfrm>
            <a:off x="8458200" y="876300"/>
            <a:ext cx="15214600" cy="8255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-US" sz="4666" b="0" i="0" u="none" strike="noStrike" dirty="0">
                <a:solidFill>
                  <a:srgbClr val="527CFF"/>
                </a:solidFill>
                <a:latin typeface="Gmarket Sans Bold"/>
              </a:rPr>
              <a:t>FLTG </a:t>
            </a:r>
            <a:r>
              <a:rPr lang="ko-KR" sz="4666" b="0" i="0" u="none" strike="noStrike" dirty="0">
                <a:solidFill>
                  <a:srgbClr val="527CFF"/>
                </a:solidFill>
                <a:ea typeface="Gmarket Sans Bold"/>
              </a:rPr>
              <a:t>알고리즘</a:t>
            </a:r>
            <a:r>
              <a:rPr lang="en-US" sz="4666" b="0" i="0" u="none" strike="noStrike" dirty="0">
                <a:solidFill>
                  <a:srgbClr val="527CFF"/>
                </a:solidFill>
                <a:latin typeface="Gmarket Sans Bold"/>
              </a:rPr>
              <a:t> 5</a:t>
            </a:r>
            <a:r>
              <a:rPr lang="ko-KR" sz="4666" b="0" i="0" u="none" strike="noStrike" dirty="0">
                <a:solidFill>
                  <a:srgbClr val="527CFF"/>
                </a:solidFill>
                <a:ea typeface="Gmarket Sans Bold"/>
              </a:rPr>
              <a:t>단계</a:t>
            </a:r>
            <a:r>
              <a:rPr lang="en-US" sz="4666" b="0" i="0" u="none" strike="noStrike" dirty="0">
                <a:solidFill>
                  <a:srgbClr val="527CFF"/>
                </a:solidFill>
                <a:latin typeface="Gmarket Sans Bold"/>
              </a:rPr>
              <a:t> </a:t>
            </a:r>
            <a:r>
              <a:rPr lang="ko-KR" sz="4666" b="0" i="0" u="none" strike="noStrike" dirty="0">
                <a:solidFill>
                  <a:srgbClr val="527CFF"/>
                </a:solidFill>
                <a:ea typeface="Gmarket Sans Bold"/>
              </a:rPr>
              <a:t>프로세스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DC9CFBBB-17B8-56E7-09E2-2D057DC3DA9B}"/>
              </a:ext>
            </a:extLst>
          </p:cNvPr>
          <p:cNvSpPr txBox="1"/>
          <p:nvPr/>
        </p:nvSpPr>
        <p:spPr>
          <a:xfrm>
            <a:off x="8483600" y="2006600"/>
            <a:ext cx="15151100" cy="104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FLTG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는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서버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sz="2933" dirty="0">
                <a:solidFill>
                  <a:srgbClr val="595959"/>
                </a:solidFill>
                <a:latin typeface="Gmarket Sans Medium"/>
                <a:ea typeface="Gmarket Sans Medium"/>
              </a:rPr>
              <a:t>Gradient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계산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방향성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필터링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동적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참조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선택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, Non-IID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인식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가중치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부여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크기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정규화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및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가중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통합의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5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단계로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Gmarket Sans Medium"/>
              </a:rPr>
              <a:t>구성됩니다</a:t>
            </a:r>
            <a:r>
              <a:rPr lang="en-US" sz="2933" b="0" i="0" u="none" strike="noStrike" dirty="0">
                <a:solidFill>
                  <a:srgbClr val="595959"/>
                </a:solidFill>
                <a:latin typeface="Gmarket Sans Medium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5E0D-021A-B87A-BCB2-7B2B149CB8A3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4000" spc="-333" dirty="0">
                <a:solidFill>
                  <a:srgbClr val="FFFFFF"/>
                </a:solidFill>
                <a:ea typeface="Gmarket Sans Medium"/>
              </a:rPr>
              <a:t>구현 과정 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(2)</a:t>
            </a:r>
          </a:p>
          <a:p>
            <a:pPr>
              <a:lnSpc>
                <a:spcPct val="116199"/>
              </a:lnSpc>
            </a:pPr>
            <a:r>
              <a:rPr lang="en-US" altLang="ko-KR" sz="6000" spc="-333" dirty="0">
                <a:solidFill>
                  <a:srgbClr val="FFFFFF"/>
                </a:solidFill>
                <a:ea typeface="Gmarket Sans Medium"/>
              </a:rPr>
              <a:t>FLTG</a:t>
            </a: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 알고리즘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1371600"/>
            <a:ext cx="3568700" cy="356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0" y="1371600"/>
            <a:ext cx="3568700" cy="356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4600" y="1371600"/>
            <a:ext cx="3568700" cy="356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400" y="1371600"/>
            <a:ext cx="3568700" cy="356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78800" y="6324600"/>
            <a:ext cx="3898900" cy="35560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" sz="2400" b="0" i="0" u="none" strike="noStrike" dirty="0">
                <a:solidFill>
                  <a:srgbClr val="595959"/>
                </a:solidFill>
                <a:latin typeface="Gmarket Sans Medium"/>
              </a:rPr>
              <a:t>MNIST (28×28)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 err="1">
                <a:solidFill>
                  <a:srgbClr val="595959"/>
                </a:solidFill>
                <a:ea typeface="Gmarket Sans Medium"/>
              </a:rPr>
              <a:t>손글씨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숫자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이미지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10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클래스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훈련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60,000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장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테스트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10,000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장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흑백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이미지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26400" y="5549900"/>
            <a:ext cx="38735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200" b="0" i="0" u="none" strike="noStrike" spc="-160">
                <a:solidFill>
                  <a:srgbClr val="527CFF"/>
                </a:solidFill>
                <a:ea typeface="Gmarket Sans Medium"/>
              </a:rPr>
              <a:t>데이터셋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400" y="4419600"/>
            <a:ext cx="6413500" cy="31242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FLTG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알고리즘의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성능을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검증하기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다양한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환경을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구성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Non-IID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환경과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다양한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비율의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비잔틴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공격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상황에서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알고리즘의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견고성을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61850" y="6324600"/>
            <a:ext cx="3898900" cy="35560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" sz="2400" b="0" i="0" u="none" strike="noStrike" dirty="0">
                <a:solidFill>
                  <a:srgbClr val="595959"/>
                </a:solidFill>
                <a:latin typeface="Gmarket Sans Medium"/>
              </a:rPr>
              <a:t> MNISTNET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CNN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구조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0.431M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파라미터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3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 err="1">
                <a:solidFill>
                  <a:srgbClr val="595959"/>
                </a:solidFill>
                <a:ea typeface="Gmarket Sans Medium"/>
              </a:rPr>
              <a:t>컨볼루션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층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2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완전연결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층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활성화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en-US" sz="2400" b="0" i="0" u="none" strike="noStrike" dirty="0" err="1">
                <a:solidFill>
                  <a:srgbClr val="595959"/>
                </a:solidFill>
                <a:latin typeface="Gmarket Sans Medium"/>
              </a:rPr>
              <a:t>ReLU</a:t>
            </a:r>
            <a:endParaRPr lang="en-US" sz="2400" b="0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065000" y="5549900"/>
            <a:ext cx="38735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200" b="0" i="0" u="none" strike="noStrike" spc="-160">
                <a:solidFill>
                  <a:srgbClr val="527CFF"/>
                </a:solidFill>
                <a:ea typeface="Gmarket Sans Medium"/>
              </a:rPr>
              <a:t>모델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46450" y="6324600"/>
            <a:ext cx="4559300" cy="35560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총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20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클라이언트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악의적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비율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en" sz="2400" b="0" i="0" u="none" strike="noStrike" dirty="0">
                <a:solidFill>
                  <a:srgbClr val="595959"/>
                </a:solidFill>
                <a:latin typeface="Gmarket Sans Medium"/>
              </a:rPr>
              <a:t> 30% (6/20), 50% (10/20)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서버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루트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:</a:t>
            </a:r>
            <a:r>
              <a:rPr lang="en" sz="2400" b="0" i="0" u="none" strike="noStrike" dirty="0">
                <a:solidFill>
                  <a:srgbClr val="595959"/>
                </a:solidFill>
                <a:latin typeface="Gmarket Sans Medium"/>
              </a:rPr>
              <a:t>  100 samples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03600" y="5549900"/>
            <a:ext cx="38735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200" b="0" i="0" u="none" strike="noStrike" spc="-160">
                <a:solidFill>
                  <a:srgbClr val="527CFF"/>
                </a:solidFill>
                <a:ea typeface="Gmarket Sans Medium"/>
              </a:rPr>
              <a:t>클라이언트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605750" y="6324600"/>
            <a:ext cx="4273550" cy="35560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유형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: ROP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Non-IID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정도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:</a:t>
            </a:r>
            <a:r>
              <a:rPr lang="en" sz="2400" b="0" i="0" u="none" strike="noStrike" dirty="0">
                <a:solidFill>
                  <a:srgbClr val="595959"/>
                </a:solidFill>
                <a:latin typeface="Gmarket Sans Medium"/>
              </a:rPr>
              <a:t> α=0.1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학습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epoch </a:t>
            </a:r>
            <a:r>
              <a:rPr lang="en-US" altLang="ko-KR" sz="2400" dirty="0">
                <a:solidFill>
                  <a:srgbClr val="595959"/>
                </a:solidFill>
                <a:latin typeface="Gmarket Sans Medium"/>
                <a:ea typeface="Gmarket Sans Medium"/>
              </a:rPr>
              <a:t>: </a:t>
            </a:r>
            <a:r>
              <a:rPr lang="en" sz="2400" b="0" i="0" u="none" strike="noStrike" dirty="0">
                <a:solidFill>
                  <a:srgbClr val="595959"/>
                </a:solidFill>
                <a:latin typeface="Gmarket Sans Medium"/>
              </a:rPr>
              <a:t>20 </a:t>
            </a:r>
          </a:p>
          <a:p>
            <a:pPr marL="457200" lvl="0" indent="-457200">
              <a:lnSpc>
                <a:spcPct val="135289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극단적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불균형</a:t>
            </a:r>
            <a:r>
              <a:rPr lang="en-US" sz="24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Gmarket Sans Medium"/>
              </a:rPr>
              <a:t>환경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142200" y="5549900"/>
            <a:ext cx="38735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 spc="-160">
                <a:solidFill>
                  <a:srgbClr val="527CFF"/>
                </a:solidFill>
                <a:ea typeface="Gmarket Sans Medium"/>
              </a:rPr>
              <a:t>공격</a:t>
            </a:r>
            <a:r>
              <a:rPr lang="en-US" sz="3200" b="0" i="0" u="none" strike="noStrike" spc="-16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200" b="0" i="0" u="none" strike="noStrike" spc="-160">
                <a:solidFill>
                  <a:srgbClr val="527CFF"/>
                </a:solidFill>
                <a:ea typeface="Gmarket Sans Medium"/>
              </a:rPr>
              <a:t>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CB80C3-8795-3619-A7E0-15DF8F156120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4000" spc="-333" dirty="0">
                <a:solidFill>
                  <a:srgbClr val="FFFFFF"/>
                </a:solidFill>
                <a:ea typeface="Gmarket Sans Medium"/>
              </a:rPr>
              <a:t>구현 과정 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(3)</a:t>
            </a:r>
          </a:p>
          <a:p>
            <a:pPr>
              <a:lnSpc>
                <a:spcPct val="116199"/>
              </a:lnSpc>
            </a:pP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실험 환경 구성</a:t>
            </a:r>
            <a:endParaRPr lang="en-US" altLang="ko-KR" sz="4000" spc="-333" dirty="0">
              <a:solidFill>
                <a:srgbClr val="FFFFFF"/>
              </a:solidFill>
              <a:ea typeface="Gmarket Sans Medium"/>
            </a:endParaRPr>
          </a:p>
          <a:p>
            <a:pPr>
              <a:lnSpc>
                <a:spcPct val="116199"/>
              </a:lnSpc>
            </a:pP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4419600"/>
            <a:ext cx="6413500" cy="36449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논문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과정에서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성공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실험에서는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기대했던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성능이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나오지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않는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문제를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발견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데이터셋의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특성과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조건의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차이에서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것으로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추정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111500"/>
            <a:ext cx="7429500" cy="167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305800" y="4787900"/>
            <a:ext cx="7429500" cy="5651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47100" y="3670300"/>
            <a:ext cx="68580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성공</a:t>
            </a: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: MNIST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데이터셋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100" y="3111500"/>
            <a:ext cx="7429500" cy="167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6294100" y="4787900"/>
            <a:ext cx="7429500" cy="5651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573500" y="3670300"/>
            <a:ext cx="68580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실패</a:t>
            </a: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: Fig 3, 4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실험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29100" y="5168900"/>
            <a:ext cx="6146800" cy="3632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논문의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Fig 3, 4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성능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미달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기대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성능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대비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현저히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낮음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동일한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코드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/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환경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사용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학습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불안정성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관찰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수렴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속도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저하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재현성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문제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발견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7300" y="5168900"/>
            <a:ext cx="1562100" cy="156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8800" y="5537200"/>
            <a:ext cx="8382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5379700" y="5537200"/>
            <a:ext cx="838200" cy="838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53500" y="5168900"/>
            <a:ext cx="6146800" cy="3632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Table 1, 2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실험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성공적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재현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기본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MNIST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데이터셋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사용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논문과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유사한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성능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달성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단순한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데이터셋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구조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학습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파라미터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적합</a:t>
            </a:r>
          </a:p>
          <a:p>
            <a:pPr lvl="0" algn="ctr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안정적인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학습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곡선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4E3D7-139F-6C0B-DEA0-D720807B08C1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4000" spc="-333" dirty="0">
                <a:solidFill>
                  <a:srgbClr val="FFFFFF"/>
                </a:solidFill>
                <a:ea typeface="Gmarket Sans Medium"/>
              </a:rPr>
              <a:t>실험 및 검증</a:t>
            </a: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  <a:p>
            <a:pPr>
              <a:lnSpc>
                <a:spcPct val="116199"/>
              </a:lnSpc>
            </a:pP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방어 기법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4419600"/>
            <a:ext cx="6413500" cy="36449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논문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과정에서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성공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실험에서는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기대했던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성능이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나오지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않는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문제를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발견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데이터셋의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특성과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조건의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차이에서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것으로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추정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203200"/>
            <a:ext cx="7429500" cy="167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242300" y="2146300"/>
            <a:ext cx="15621000" cy="1102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70900" y="749300"/>
            <a:ext cx="68580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MNIST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데이터셋</a:t>
            </a: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: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논문</a:t>
            </a: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성능</a:t>
            </a: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2743200"/>
            <a:ext cx="12661900" cy="1028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FLTG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기본적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성능을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측정하는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Table 1, 2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실험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성공적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재현</a:t>
            </a:r>
          </a:p>
          <a:p>
            <a:pPr lvl="0" algn="l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기본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MNIST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데이터셋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사용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71984"/>
              </p:ext>
            </p:extLst>
          </p:nvPr>
        </p:nvGraphicFramePr>
        <p:xfrm>
          <a:off x="8991600" y="4572000"/>
          <a:ext cx="13868399" cy="7460947"/>
        </p:xfrm>
        <a:graphic>
          <a:graphicData uri="http://schemas.openxmlformats.org/drawingml/2006/table">
            <a:tbl>
              <a:tblPr/>
              <a:tblGrid>
                <a:gridCol w="277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7989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800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Attack/</a:t>
                      </a:r>
                      <a:endParaRPr lang="en-US" sz="2800" b="1" dirty="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" sz="2800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Defense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800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Krum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800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Tm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800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FL_Trust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800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FLTG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026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6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ALIE</a:t>
                      </a:r>
                      <a:endParaRPr lang="en-US" sz="1100" b="1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9.70</a:t>
                      </a:r>
                      <a:endParaRPr lang="en-US" sz="3000" b="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31.40</a:t>
                      </a:r>
                      <a:endParaRPr lang="en-US" sz="3000" b="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79.50</a:t>
                      </a:r>
                      <a:endParaRPr lang="en-US" sz="3000" b="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84.40</a:t>
                      </a:r>
                      <a:endParaRPr lang="en-US" sz="3000" b="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026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6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IPM</a:t>
                      </a:r>
                      <a:endParaRPr lang="en-US" sz="1100" b="1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10.30</a:t>
                      </a:r>
                      <a:endParaRPr lang="en-US" sz="3000" b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65.30</a:t>
                      </a:r>
                      <a:endParaRPr lang="en-US" sz="3000" b="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81.40</a:t>
                      </a:r>
                      <a:endParaRPr lang="en-US" sz="3000" b="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80.70</a:t>
                      </a:r>
                      <a:endParaRPr lang="en-US" sz="3000" b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026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6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Label_Flip</a:t>
                      </a:r>
                      <a:endParaRPr lang="en-US" sz="1100" b="1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9.80</a:t>
                      </a:r>
                      <a:endParaRPr lang="en-US" sz="3000" b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37.20</a:t>
                      </a:r>
                      <a:endParaRPr lang="en-US" sz="3000" b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84.90</a:t>
                      </a:r>
                      <a:endParaRPr lang="en-US" sz="3000" b="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83.30</a:t>
                      </a:r>
                      <a:endParaRPr lang="en-US" sz="3000" b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026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6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ROP</a:t>
                      </a:r>
                      <a:endParaRPr lang="en-US" sz="1100" b="1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11.40</a:t>
                      </a:r>
                      <a:endParaRPr lang="en-US" sz="3000" b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75.30</a:t>
                      </a:r>
                      <a:endParaRPr lang="en-US" sz="3000" b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83.40</a:t>
                      </a:r>
                      <a:endParaRPr lang="en-US" sz="3000" b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75.70</a:t>
                      </a:r>
                      <a:endParaRPr lang="en-US" sz="3000" b="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23838A-8CAF-92DB-C32D-07674C952B90}"/>
              </a:ext>
            </a:extLst>
          </p:cNvPr>
          <p:cNvSpPr txBox="1"/>
          <p:nvPr/>
        </p:nvSpPr>
        <p:spPr>
          <a:xfrm>
            <a:off x="838200" y="3810000"/>
            <a:ext cx="68580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4000" spc="-333" dirty="0">
                <a:solidFill>
                  <a:srgbClr val="FFFFFF"/>
                </a:solidFill>
                <a:ea typeface="Gmarket Sans Medium"/>
              </a:rPr>
              <a:t>실험 및 검증</a:t>
            </a: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  <a:p>
            <a:pPr>
              <a:lnSpc>
                <a:spcPct val="116199"/>
              </a:lnSpc>
            </a:pP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초기 재현 실험 결과</a:t>
            </a:r>
            <a:r>
              <a:rPr lang="en-US" altLang="ko-KR" sz="6000" spc="-333" dirty="0">
                <a:solidFill>
                  <a:srgbClr val="FFFFFF"/>
                </a:solidFill>
                <a:ea typeface="Gmarket Sans Medium"/>
              </a:rPr>
              <a:t>(1)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4152900"/>
            <a:ext cx="6413500" cy="3124200"/>
          </a:xfrm>
          <a:prstGeom prst="rect">
            <a:avLst/>
          </a:prstGeom>
        </p:spPr>
        <p:txBody>
          <a:bodyPr rtlCol="0" anchor="t"/>
          <a:lstStyle/>
          <a:p>
            <a:pPr marL="285750" lvl="0" indent="-28575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dirty="0"/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실험에서는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기대했던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성능이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나오지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않는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문제를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발견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데이터셋의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특성과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조건의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차이에서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것으로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추정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203200"/>
            <a:ext cx="7429500" cy="167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242300" y="2146300"/>
            <a:ext cx="15621000" cy="1090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70900" y="749300"/>
            <a:ext cx="68580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CIFAR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데이터셋</a:t>
            </a: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: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재현</a:t>
            </a: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부분</a:t>
            </a:r>
            <a:r>
              <a:rPr lang="en-US" sz="32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Gmarket Sans Medium"/>
              </a:rPr>
              <a:t>성공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2743200"/>
            <a:ext cx="14770100" cy="176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FLTG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클라이언트와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루트데이터의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편향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비잔틴의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비율에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따른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정확도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실험</a:t>
            </a:r>
          </a:p>
          <a:p>
            <a:pPr lvl="0" algn="l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논문의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내용과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거의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비슷한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성능을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내지만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똑같이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구현했다고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하긴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어려움</a:t>
            </a:r>
          </a:p>
          <a:p>
            <a:pPr lvl="0" algn="l">
              <a:lnSpc>
                <a:spcPct val="138609"/>
              </a:lnSpc>
            </a:pP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가설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설정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: 1.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데이터셋의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크기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복잡성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) 2.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학습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하이퍼파라미터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3.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분포의</a:t>
            </a:r>
            <a:r>
              <a:rPr lang="en-US" sz="2933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Gmarket Sans Medium"/>
              </a:rPr>
              <a:t>차이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5194300"/>
            <a:ext cx="12915900" cy="351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8991600"/>
            <a:ext cx="12915900" cy="370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2E4349-E12D-8797-6EE8-230C83B22229}"/>
              </a:ext>
            </a:extLst>
          </p:cNvPr>
          <p:cNvSpPr txBox="1"/>
          <p:nvPr/>
        </p:nvSpPr>
        <p:spPr>
          <a:xfrm>
            <a:off x="838200" y="3810000"/>
            <a:ext cx="68580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4000" spc="-333" dirty="0">
                <a:solidFill>
                  <a:srgbClr val="FFFFFF"/>
                </a:solidFill>
                <a:ea typeface="Gmarket Sans Medium"/>
              </a:rPr>
              <a:t>실험 및 검증</a:t>
            </a: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  <a:p>
            <a:pPr>
              <a:lnSpc>
                <a:spcPct val="116199"/>
              </a:lnSpc>
            </a:pP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초기 재현 실험 결과</a:t>
            </a:r>
            <a:r>
              <a:rPr lang="en-US" altLang="ko-KR" sz="6000" spc="-333" dirty="0">
                <a:solidFill>
                  <a:srgbClr val="FFFFFF"/>
                </a:solidFill>
                <a:ea typeface="Gmarket Sans Medium"/>
              </a:rPr>
              <a:t>(2)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4419600"/>
            <a:ext cx="6413500" cy="26035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결과의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원인을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파악하기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가지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가설을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설정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가설은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논문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과정에서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발생할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변수들을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중심으로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설정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242300" y="749300"/>
            <a:ext cx="15405100" cy="3771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42680" y="6859888"/>
            <a:ext cx="14566900" cy="1498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MNIST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달리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Fig 3, 4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에서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사용된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데이터셋은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복잡도가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높음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크기와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특성이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모델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학습에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영향을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미칠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가능성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복잡한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패턴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인식에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필요한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학습량이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부족했을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있음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7050" y="5793088"/>
            <a:ext cx="14605000" cy="622300"/>
          </a:xfrm>
          <a:prstGeom prst="rect">
            <a:avLst/>
          </a:prstGeom>
        </p:spPr>
        <p:txBody>
          <a:bodyPr rtlCol="0" anchor="b"/>
          <a:lstStyle/>
          <a:p>
            <a:pPr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가설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2: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데이터셋의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크기</a:t>
            </a:r>
            <a:r>
              <a:rPr lang="en-US" altLang="ko-KR" sz="3500" dirty="0"/>
              <a:t>·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복잡성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249920" y="9564988"/>
            <a:ext cx="15405100" cy="3771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19820" y="11203288"/>
            <a:ext cx="14566900" cy="1498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논문에서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명시되지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않은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 err="1">
                <a:solidFill>
                  <a:srgbClr val="595959"/>
                </a:solidFill>
                <a:ea typeface="Gmarket Sans Medium"/>
              </a:rPr>
              <a:t>하이퍼파라미터가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존재할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가능성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Epoch, Batch Size, Learning Rate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등의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최적화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필요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복잡한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맞는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학습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설정이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부족했을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있음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19820" y="10365088"/>
            <a:ext cx="146050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가설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3: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학습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 err="1">
                <a:solidFill>
                  <a:srgbClr val="000000"/>
                </a:solidFill>
                <a:ea typeface="Gmarket Sans Medium"/>
              </a:rPr>
              <a:t>하이퍼파라미터</a:t>
            </a:r>
            <a:endParaRPr lang="ko-KR" sz="353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242300" y="5189838"/>
            <a:ext cx="15405100" cy="377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750300" y="2362200"/>
            <a:ext cx="14566900" cy="1498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샘플링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방식의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차이가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성능에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영향을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미칠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가능성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논문과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재현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실험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간의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분포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차이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특정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패턴이나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특성의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불균형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분포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의심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0300" y="1511300"/>
            <a:ext cx="146050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가설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1: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분포의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차이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(Sampling)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76F0E-935E-640C-2231-9B26B4B76A6F}"/>
              </a:ext>
            </a:extLst>
          </p:cNvPr>
          <p:cNvSpPr txBox="1"/>
          <p:nvPr/>
        </p:nvSpPr>
        <p:spPr>
          <a:xfrm>
            <a:off x="660400" y="3048000"/>
            <a:ext cx="70739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4000" spc="-333" dirty="0">
                <a:solidFill>
                  <a:srgbClr val="FFFFFF"/>
                </a:solidFill>
                <a:ea typeface="Gmarket Sans Medium"/>
              </a:rPr>
              <a:t>실험 및 검증</a:t>
            </a: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6000" b="0" i="0" u="none" strike="noStrike" spc="-333" dirty="0">
                <a:solidFill>
                  <a:srgbClr val="FFFFFF"/>
                </a:solidFill>
                <a:ea typeface="Gmarket Sans Medium"/>
              </a:rPr>
              <a:t>문제 원인 분석 및 가설</a:t>
            </a:r>
            <a:endParaRPr lang="en-US" altLang="ko-KR" sz="6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300" y="8420100"/>
            <a:ext cx="14325600" cy="132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82100" y="8801100"/>
            <a:ext cx="134747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분포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차이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검증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(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가설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20100" y="10299700"/>
            <a:ext cx="15113000" cy="21844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수동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샘플링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(Manual Sampling)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방법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적용</a:t>
            </a:r>
            <a:endParaRPr lang="en-US" altLang="ko-KR" sz="3066" b="0" i="0" u="none" strike="noStrike" spc="-153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데이터셋의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분포를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정밀하게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분석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원본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논문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데이터와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유사한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분포로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재구성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동일한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실험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조건에서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성능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테스트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진행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400" y="5080000"/>
            <a:ext cx="6413500" cy="52197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수동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샘플링을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분포를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조정했으나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성능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향상이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미미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 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33" b="0" i="0" u="none" strike="noStrike" spc="-147" dirty="0">
              <a:solidFill>
                <a:srgbClr val="FFFFFF"/>
              </a:solidFill>
              <a:latin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분포의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미세한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차이는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성능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저하의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주원인이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아님을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확인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따라서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가설인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'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복잡도와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학습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파라미터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'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집중하기로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결정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6CE852-3A57-06AC-3776-4015DB0907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46"/>
          <a:stretch>
            <a:fillRect/>
          </a:stretch>
        </p:blipFill>
        <p:spPr>
          <a:xfrm>
            <a:off x="9372600" y="1231900"/>
            <a:ext cx="12081896" cy="6322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72820E-7B91-DFDD-5436-E85068584D8A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4000" spc="-333" dirty="0">
                <a:solidFill>
                  <a:schemeClr val="bg1"/>
                </a:solidFill>
                <a:ea typeface="Gmarket Sans Medium"/>
              </a:rPr>
              <a:t>실험  및 검증</a:t>
            </a:r>
            <a:r>
              <a:rPr lang="en-US" altLang="ko-KR" sz="4000" spc="-333" dirty="0">
                <a:solidFill>
                  <a:schemeClr val="bg1"/>
                </a:solidFill>
                <a:ea typeface="Gmarket Sans Medium"/>
              </a:rPr>
              <a:t>- </a:t>
            </a:r>
            <a:r>
              <a:rPr lang="ko-KR" altLang="en-US" sz="4000" spc="-333" dirty="0">
                <a:solidFill>
                  <a:schemeClr val="bg1"/>
                </a:solidFill>
                <a:ea typeface="Gmarket Sans Medium"/>
              </a:rPr>
              <a:t>가설 </a:t>
            </a:r>
            <a:r>
              <a:rPr lang="en-US" altLang="ko-KR" sz="4000" spc="-333" dirty="0">
                <a:solidFill>
                  <a:schemeClr val="bg1"/>
                </a:solidFill>
                <a:ea typeface="Gmarket Sans Medium"/>
              </a:rPr>
              <a:t>1 </a:t>
            </a:r>
            <a:r>
              <a:rPr lang="ko-KR" altLang="en-US" sz="4000" spc="-333" dirty="0">
                <a:solidFill>
                  <a:schemeClr val="bg1"/>
                </a:solidFill>
                <a:ea typeface="Gmarket Sans Medium"/>
              </a:rPr>
              <a:t>검증 결과</a:t>
            </a:r>
            <a:endParaRPr lang="en-US" altLang="ko-KR" sz="4000" b="0" i="0" u="none" strike="noStrike" spc="-333" dirty="0">
              <a:solidFill>
                <a:schemeClr val="bg1"/>
              </a:solidFill>
              <a:ea typeface="Gmarket Sans Medium"/>
            </a:endParaRPr>
          </a:p>
          <a:p>
            <a:pPr lvl="0">
              <a:lnSpc>
                <a:spcPct val="116199"/>
              </a:lnSpc>
            </a:pPr>
            <a:r>
              <a:rPr lang="ko-KR" altLang="ko-KR" sz="6000" dirty="0">
                <a:solidFill>
                  <a:schemeClr val="bg1"/>
                </a:solidFill>
                <a:ea typeface="Gmarket Sans Medium"/>
              </a:rPr>
              <a:t>데이터</a:t>
            </a:r>
            <a:r>
              <a:rPr lang="en-US" altLang="ko-KR" sz="600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6000" dirty="0">
                <a:solidFill>
                  <a:schemeClr val="bg1"/>
                </a:solidFill>
                <a:ea typeface="Gmarket Sans Medium"/>
              </a:rPr>
              <a:t>분포의</a:t>
            </a:r>
            <a:r>
              <a:rPr lang="en-US" altLang="ko-KR" sz="600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6000" dirty="0">
                <a:solidFill>
                  <a:schemeClr val="bg1"/>
                </a:solidFill>
                <a:ea typeface="Gmarket Sans Medium"/>
              </a:rPr>
              <a:t>차이</a:t>
            </a:r>
            <a:r>
              <a:rPr lang="en-US" altLang="ko-KR" sz="6000" dirty="0">
                <a:solidFill>
                  <a:schemeClr val="bg1"/>
                </a:solidFill>
                <a:latin typeface="Gmarket Sans Medium"/>
              </a:rPr>
              <a:t> </a:t>
            </a:r>
            <a:endParaRPr lang="en-US" altLang="ko-KR" sz="6000" b="0" i="0" u="none" strike="noStrike" spc="-333" dirty="0">
              <a:solidFill>
                <a:schemeClr val="bg1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300" y="8420100"/>
            <a:ext cx="14325600" cy="132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82100" y="8801100"/>
            <a:ext cx="134747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ko-KR" altLang="en-US" sz="3333" dirty="0">
                <a:solidFill>
                  <a:srgbClr val="FFFFFF"/>
                </a:solidFill>
                <a:latin typeface="Gmarket Sans Medium"/>
                <a:ea typeface="Gmarket Sans Medium"/>
              </a:rPr>
              <a:t>셋의 크기</a:t>
            </a:r>
            <a:r>
              <a:rPr lang="en-US" altLang="ko-KR" sz="3333" dirty="0">
                <a:solidFill>
                  <a:srgbClr val="FFFFFF"/>
                </a:solidFill>
                <a:latin typeface="Gmarket Sans Medium"/>
                <a:ea typeface="Gmarket Sans Medium"/>
              </a:rPr>
              <a:t>/</a:t>
            </a:r>
            <a:r>
              <a:rPr lang="ko-KR" altLang="en-US" sz="3333" dirty="0">
                <a:solidFill>
                  <a:srgbClr val="FFFFFF"/>
                </a:solidFill>
                <a:latin typeface="Gmarket Sans Medium"/>
                <a:ea typeface="Gmarket Sans Medium"/>
              </a:rPr>
              <a:t>복잡성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(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가설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20100" y="10299700"/>
            <a:ext cx="15125700" cy="16383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3066" b="0" i="0" u="none" strike="noStrike" spc="-153" dirty="0" err="1">
                <a:solidFill>
                  <a:srgbClr val="595959"/>
                </a:solidFill>
                <a:latin typeface="Gmarket Sans Medium"/>
              </a:rPr>
              <a:t>Mnist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데이터셋을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변경하여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진행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대부분의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구간과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극악한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환경에서의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FLTG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성능의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우수성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확인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가설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2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이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타당성이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높으므로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가설</a:t>
            </a:r>
            <a:r>
              <a:rPr lang="en-US" altLang="ko-KR" sz="3066" spc="-153" dirty="0">
                <a:solidFill>
                  <a:srgbClr val="595959"/>
                </a:solidFill>
                <a:latin typeface="Gmarket Sans Medium"/>
                <a:ea typeface="Gmarket Sans Medium"/>
              </a:rPr>
              <a:t>3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검증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진행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400" y="5080000"/>
            <a:ext cx="6413500" cy="41656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학습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데이터셋과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모델을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Gmarket Sans Medium"/>
              </a:rPr>
              <a:t>Mnist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변경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성능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향상을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확인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따라서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'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데이터셋의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복잡도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'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미쳤다고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판단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393950"/>
            <a:ext cx="16522700" cy="367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8DD75-BE3A-F33C-6ADD-F0497C522AFE}"/>
              </a:ext>
            </a:extLst>
          </p:cNvPr>
          <p:cNvSpPr txBox="1"/>
          <p:nvPr/>
        </p:nvSpPr>
        <p:spPr>
          <a:xfrm>
            <a:off x="685800" y="3810000"/>
            <a:ext cx="9829800" cy="1181100"/>
          </a:xfrm>
          <a:prstGeom prst="rect">
            <a:avLst/>
          </a:prstGeom>
        </p:spPr>
        <p:txBody>
          <a:bodyPr rtlCol="0" anchor="b"/>
          <a:lstStyle/>
          <a:p>
            <a:pPr lvl="0">
              <a:lnSpc>
                <a:spcPct val="116199"/>
              </a:lnSpc>
            </a:pPr>
            <a:r>
              <a:rPr lang="ko-KR" altLang="en-US" sz="4000" spc="-333" dirty="0">
                <a:solidFill>
                  <a:schemeClr val="bg1"/>
                </a:solidFill>
                <a:ea typeface="Gmarket Sans Medium"/>
              </a:rPr>
              <a:t>실험 및 검증</a:t>
            </a:r>
            <a:r>
              <a:rPr lang="en-US" altLang="ko-KR" sz="4000" spc="-333" dirty="0">
                <a:solidFill>
                  <a:schemeClr val="bg1"/>
                </a:solidFill>
                <a:ea typeface="Gmarket Sans Medium"/>
              </a:rPr>
              <a:t>- </a:t>
            </a:r>
            <a:r>
              <a:rPr lang="ko-KR" altLang="en-US" sz="4000" spc="-333" dirty="0">
                <a:solidFill>
                  <a:schemeClr val="bg1"/>
                </a:solidFill>
                <a:ea typeface="Gmarket Sans Medium"/>
              </a:rPr>
              <a:t>가설 </a:t>
            </a:r>
            <a:r>
              <a:rPr lang="en-US" altLang="ko-KR" sz="4000" spc="-333" dirty="0">
                <a:solidFill>
                  <a:schemeClr val="bg1"/>
                </a:solidFill>
                <a:ea typeface="Gmarket Sans Medium"/>
              </a:rPr>
              <a:t>2 </a:t>
            </a:r>
            <a:r>
              <a:rPr lang="ko-KR" altLang="en-US" sz="4000" spc="-333" dirty="0">
                <a:solidFill>
                  <a:schemeClr val="bg1"/>
                </a:solidFill>
                <a:ea typeface="Gmarket Sans Medium"/>
              </a:rPr>
              <a:t>검증 결과</a:t>
            </a:r>
            <a:r>
              <a:rPr lang="ko-KR" altLang="ko-KR" sz="4000" dirty="0">
                <a:solidFill>
                  <a:srgbClr val="000000"/>
                </a:solidFill>
                <a:ea typeface="Gmarket Sans Medium"/>
              </a:rPr>
              <a:t> </a:t>
            </a:r>
            <a:endParaRPr lang="en-US" altLang="ko-KR" sz="4000" dirty="0">
              <a:solidFill>
                <a:srgbClr val="000000"/>
              </a:solidFill>
              <a:ea typeface="Gmarket Sans Medium"/>
            </a:endParaRPr>
          </a:p>
          <a:p>
            <a:pPr lvl="0">
              <a:lnSpc>
                <a:spcPct val="116199"/>
              </a:lnSpc>
            </a:pPr>
            <a:r>
              <a:rPr lang="ko-KR" altLang="ko-KR" sz="6000" dirty="0">
                <a:solidFill>
                  <a:schemeClr val="bg1"/>
                </a:solidFill>
                <a:ea typeface="Gmarket Sans Medium"/>
              </a:rPr>
              <a:t>데이터셋의</a:t>
            </a:r>
            <a:r>
              <a:rPr lang="en-US" altLang="ko-KR" sz="6000" dirty="0">
                <a:solidFill>
                  <a:schemeClr val="bg1"/>
                </a:solidFill>
                <a:latin typeface="Gmarket Sans Medium"/>
              </a:rPr>
              <a:t> </a:t>
            </a:r>
          </a:p>
          <a:p>
            <a:pPr>
              <a:lnSpc>
                <a:spcPct val="116199"/>
              </a:lnSpc>
            </a:pPr>
            <a:r>
              <a:rPr lang="ko-KR" altLang="ko-KR" sz="6000" dirty="0">
                <a:solidFill>
                  <a:schemeClr val="bg1"/>
                </a:solidFill>
                <a:ea typeface="Gmarket Sans Medium"/>
              </a:rPr>
              <a:t>크기</a:t>
            </a:r>
            <a:r>
              <a:rPr lang="en-US" altLang="ko-KR" sz="6000" dirty="0">
                <a:solidFill>
                  <a:schemeClr val="bg1"/>
                </a:solidFill>
              </a:rPr>
              <a:t>·</a:t>
            </a:r>
            <a:r>
              <a:rPr lang="ko-KR" altLang="ko-KR" sz="6000" dirty="0">
                <a:solidFill>
                  <a:schemeClr val="bg1"/>
                </a:solidFill>
                <a:ea typeface="Gmarket Sans Medium"/>
              </a:rPr>
              <a:t>복잡성</a:t>
            </a:r>
            <a:endParaRPr lang="en-US" altLang="ko-KR" sz="6000" dirty="0">
              <a:solidFill>
                <a:schemeClr val="bg1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0400" y="1866900"/>
            <a:ext cx="6553200" cy="2374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6000" b="0" i="0" u="none" strike="noStrike" spc="-333" dirty="0">
                <a:solidFill>
                  <a:srgbClr val="FFFFFF"/>
                </a:solidFill>
                <a:latin typeface="Gmarket Sans Medium"/>
              </a:rPr>
              <a:t>Table of Contents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3106400" y="3276600"/>
            <a:ext cx="1689100" cy="73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534900" y="3340100"/>
            <a:ext cx="78994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프로젝트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58876" y="3441700"/>
            <a:ext cx="1257300" cy="546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078" b="0" i="0" u="none" strike="noStrike" dirty="0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3093700" y="4495800"/>
            <a:ext cx="16891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598400" y="4540250"/>
            <a:ext cx="78994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주제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선정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09600" y="4635500"/>
            <a:ext cx="1257300" cy="546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078" b="0" i="0" u="none" strike="noStrike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3093700" y="5651500"/>
            <a:ext cx="1689100" cy="736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898374" y="5702300"/>
            <a:ext cx="78994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핵심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용어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및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개념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9600" y="5778500"/>
            <a:ext cx="1257300" cy="546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078" b="0" i="0" u="none" strike="noStrike" dirty="0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3093700" y="6807200"/>
            <a:ext cx="1689100" cy="736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115800" y="6864350"/>
            <a:ext cx="78994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구현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과정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09600" y="6946900"/>
            <a:ext cx="1257300" cy="546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078" b="0" i="0" u="none" strike="noStrike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3131800" y="7962900"/>
            <a:ext cx="1689100" cy="736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382500" y="8064500"/>
            <a:ext cx="78994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실험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및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검증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47700" y="8102600"/>
            <a:ext cx="1257300" cy="546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078" b="0" i="0" u="none" strike="noStrike">
                <a:solidFill>
                  <a:srgbClr val="FFFFFF"/>
                </a:solidFill>
                <a:latin typeface="Gmarket Sans Bold"/>
              </a:rPr>
              <a:t>05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3131800" y="9131300"/>
            <a:ext cx="1689100" cy="736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898374" y="9251950"/>
            <a:ext cx="78994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향후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활용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및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결론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35000" y="9271000"/>
            <a:ext cx="1257300" cy="546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078" b="0" i="0" u="none" strike="noStrike">
                <a:solidFill>
                  <a:srgbClr val="FFFFFF"/>
                </a:solidFill>
                <a:latin typeface="Gmarket Sans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0" y="7073900"/>
            <a:ext cx="14325600" cy="132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13800" y="7467600"/>
            <a:ext cx="134747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333" dirty="0">
                <a:solidFill>
                  <a:srgbClr val="FFFFFF"/>
                </a:solidFill>
                <a:latin typeface="Gmarket Sans Medium"/>
                <a:ea typeface="Gmarket Sans Medium"/>
              </a:rPr>
              <a:t>학습 </a:t>
            </a:r>
            <a:r>
              <a:rPr lang="ko-KR" altLang="en-US" sz="3333">
                <a:solidFill>
                  <a:srgbClr val="FFFFFF"/>
                </a:solidFill>
                <a:latin typeface="Gmarket Sans Medium"/>
                <a:ea typeface="Gmarket Sans Medium"/>
              </a:rPr>
              <a:t>하이퍼파라미터</a:t>
            </a:r>
            <a:r>
              <a:rPr lang="en-US" sz="3333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(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가설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3)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1800" y="8953500"/>
            <a:ext cx="15748000" cy="43561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데이터셋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변경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후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파라미터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수정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(epoch, </a:t>
            </a:r>
            <a:r>
              <a:rPr lang="en-US" sz="3066" b="0" i="0" u="none" strike="noStrike" spc="-153" dirty="0" err="1">
                <a:solidFill>
                  <a:srgbClr val="595959"/>
                </a:solidFill>
                <a:latin typeface="Gmarket Sans Medium"/>
              </a:rPr>
              <a:t>batchsize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, clients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등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) 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성능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향상을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확인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
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재현이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제대로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되지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않았던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이유는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학습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부족으로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유추할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있음</a:t>
            </a:r>
            <a:endParaRPr lang="en-US" altLang="ko-KR" sz="3066" b="0" i="0" u="none" strike="noStrike" spc="-153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ko-KR" sz="3066" b="0" i="0" u="none" strike="noStrike" spc="-153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3066" spc="-153" dirty="0">
                <a:solidFill>
                  <a:srgbClr val="595959"/>
                </a:solidFill>
                <a:latin typeface="Gmarket Sans Medium"/>
                <a:ea typeface="Gmarket Sans Medium"/>
              </a:rPr>
              <a:t>한계</a:t>
            </a:r>
            <a:r>
              <a:rPr lang="en-US" altLang="ko-KR" sz="3066" spc="-153" dirty="0">
                <a:solidFill>
                  <a:srgbClr val="595959"/>
                </a:solidFill>
                <a:latin typeface="Gmarket Sans Medium"/>
                <a:ea typeface="Gmarket Sans Medium"/>
              </a:rPr>
              <a:t>: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개인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로컬환경에서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이상적인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논문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재현을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하는데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소요시간이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5~7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일로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예상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스크립트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실행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)</a:t>
            </a:r>
          </a:p>
          <a:p>
            <a:pPr lvl="0" algn="l">
              <a:lnSpc>
                <a:spcPct val="116199"/>
              </a:lnSpc>
            </a:pPr>
            <a:br>
              <a:rPr dirty="0"/>
            </a:b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결과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학습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환경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최적화를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통해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FLTG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성능의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유의미한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향상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확인</a:t>
            </a:r>
            <a:b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</a:b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결론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특정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구간의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우수성을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입증하며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'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복잡도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및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학습량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'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가설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검증</a:t>
            </a:r>
            <a:r>
              <a:rPr lang="en-US" sz="3066" b="0" i="0" u="none" strike="noStrike" spc="-153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66" b="0" i="0" u="none" strike="noStrike" spc="-153" dirty="0">
                <a:solidFill>
                  <a:srgbClr val="595959"/>
                </a:solidFill>
                <a:ea typeface="Gmarket Sans Medium"/>
              </a:rPr>
              <a:t>완료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400" y="5080000"/>
            <a:ext cx="6413500" cy="26035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가설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2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검증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학습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데이터셋을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CIFAR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변경</a:t>
            </a:r>
          </a:p>
          <a:p>
            <a:pPr marL="457200" lvl="0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AB07F8-0116-C5E3-C347-DE741EA19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665" y="1981372"/>
            <a:ext cx="15868135" cy="3526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202147-A484-E7AA-F82F-2BB58DA36021}"/>
              </a:ext>
            </a:extLst>
          </p:cNvPr>
          <p:cNvSpPr txBox="1"/>
          <p:nvPr/>
        </p:nvSpPr>
        <p:spPr>
          <a:xfrm>
            <a:off x="685800" y="3810000"/>
            <a:ext cx="8763000" cy="1181100"/>
          </a:xfrm>
          <a:prstGeom prst="rect">
            <a:avLst/>
          </a:prstGeom>
        </p:spPr>
        <p:txBody>
          <a:bodyPr rtlCol="0" anchor="b"/>
          <a:lstStyle/>
          <a:p>
            <a:pPr lvl="0">
              <a:lnSpc>
                <a:spcPct val="116199"/>
              </a:lnSpc>
            </a:pPr>
            <a:r>
              <a:rPr lang="ko-KR" altLang="en-US" sz="4000" spc="-333" dirty="0">
                <a:solidFill>
                  <a:schemeClr val="bg1"/>
                </a:solidFill>
                <a:ea typeface="Gmarket Sans Medium"/>
              </a:rPr>
              <a:t>실험 및 검증</a:t>
            </a:r>
            <a:r>
              <a:rPr lang="en-US" altLang="ko-KR" sz="4000" spc="-333" dirty="0">
                <a:solidFill>
                  <a:schemeClr val="bg1"/>
                </a:solidFill>
                <a:ea typeface="Gmarket Sans Medium"/>
              </a:rPr>
              <a:t>- </a:t>
            </a:r>
            <a:r>
              <a:rPr lang="ko-KR" altLang="en-US" sz="4000" spc="-333" dirty="0">
                <a:solidFill>
                  <a:schemeClr val="bg1"/>
                </a:solidFill>
                <a:ea typeface="Gmarket Sans Medium"/>
              </a:rPr>
              <a:t>가설 </a:t>
            </a:r>
            <a:r>
              <a:rPr lang="en-US" altLang="ko-KR" sz="4000" spc="-333" dirty="0">
                <a:solidFill>
                  <a:schemeClr val="bg1"/>
                </a:solidFill>
                <a:ea typeface="Gmarket Sans Medium"/>
              </a:rPr>
              <a:t>3 </a:t>
            </a:r>
            <a:r>
              <a:rPr lang="ko-KR" altLang="en-US" sz="4000" spc="-333" dirty="0">
                <a:solidFill>
                  <a:schemeClr val="bg1"/>
                </a:solidFill>
                <a:ea typeface="Gmarket Sans Medium"/>
              </a:rPr>
              <a:t>검증 결과</a:t>
            </a:r>
            <a:r>
              <a:rPr lang="ko-KR" altLang="ko-KR" sz="4000" dirty="0">
                <a:solidFill>
                  <a:srgbClr val="000000"/>
                </a:solidFill>
                <a:ea typeface="Gmarket Sans Medium"/>
              </a:rPr>
              <a:t> </a:t>
            </a:r>
            <a:endParaRPr lang="en-US" altLang="ko-KR" sz="4000" dirty="0">
              <a:solidFill>
                <a:srgbClr val="000000"/>
              </a:solidFill>
              <a:ea typeface="Gmarket Sans Medium"/>
            </a:endParaRPr>
          </a:p>
          <a:p>
            <a:pPr lvl="0">
              <a:lnSpc>
                <a:spcPct val="116199"/>
              </a:lnSpc>
            </a:pPr>
            <a:r>
              <a:rPr lang="ko-KR" altLang="ko-KR" sz="6000" dirty="0">
                <a:solidFill>
                  <a:schemeClr val="bg1"/>
                </a:solidFill>
                <a:ea typeface="Gmarket Sans Medium"/>
              </a:rPr>
              <a:t>학습</a:t>
            </a:r>
            <a:r>
              <a:rPr lang="en-US" altLang="ko-KR" sz="600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6000" dirty="0" err="1">
                <a:solidFill>
                  <a:schemeClr val="bg1"/>
                </a:solidFill>
                <a:ea typeface="Gmarket Sans Medium"/>
              </a:rPr>
              <a:t>하이퍼파라미터</a:t>
            </a:r>
            <a:endParaRPr lang="en-US" altLang="ko-KR" sz="6000" dirty="0">
              <a:solidFill>
                <a:schemeClr val="bg1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0" y="0"/>
            <a:ext cx="16827500" cy="704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3048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6666" b="0" i="0" u="none" strike="noStrike" spc="-333" dirty="0">
                <a:solidFill>
                  <a:srgbClr val="FFFFFF"/>
                </a:solidFill>
                <a:ea typeface="Gmarket Sans Medium"/>
              </a:rPr>
              <a:t>향후</a:t>
            </a:r>
            <a:r>
              <a:rPr lang="en-US" sz="6666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666" b="0" i="0" u="none" strike="noStrike" spc="-333" dirty="0">
                <a:solidFill>
                  <a:srgbClr val="FFFFFF"/>
                </a:solidFill>
                <a:ea typeface="Gmarket Sans Medium"/>
              </a:rPr>
              <a:t>활용</a:t>
            </a:r>
            <a:r>
              <a:rPr lang="en-US" sz="6666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666" b="0" i="0" u="none" strike="noStrike" spc="-333" dirty="0">
                <a:solidFill>
                  <a:srgbClr val="FFFFFF"/>
                </a:solidFill>
                <a:ea typeface="Gmarket Sans Medium"/>
              </a:rPr>
              <a:t>방안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400" y="4419600"/>
            <a:ext cx="6413500" cy="31242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FLTG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알고리즘은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다양한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산업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분야에서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연합학습의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보안성과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신뢰성을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크게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향상시킬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있음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  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933" spc="-147" dirty="0">
              <a:solidFill>
                <a:srgbClr val="FFFFFF"/>
              </a:solidFill>
              <a:latin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특히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비잔틴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공격에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취약한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환경에서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더욱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빛을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발할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것으로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예상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55000" y="9105900"/>
            <a:ext cx="7505700" cy="3987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수억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명의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사용자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학습하는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차세대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단어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추천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모델에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적용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가능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악의적인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신조어나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혐오표현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주입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시도를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방향성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필터링으로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효과적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차단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Google </a:t>
            </a:r>
            <a:r>
              <a:rPr lang="en-US" sz="2200" b="0" i="0" u="none" strike="noStrike" spc="-140" dirty="0" err="1">
                <a:solidFill>
                  <a:srgbClr val="595959"/>
                </a:solidFill>
                <a:latin typeface="Gmarket Sans Medium"/>
              </a:rPr>
              <a:t>Gboard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차분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프라이버시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적용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연합학습과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결합하여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더욱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안전한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서비스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제공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방향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(Angle)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필터링으로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Scaling Attack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완전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무력화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3000" y="8178800"/>
            <a:ext cx="75057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모바일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키보드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추천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(</a:t>
            </a:r>
            <a:r>
              <a:rPr lang="en-US" sz="3530" b="0" i="0" u="none" strike="noStrike" dirty="0" err="1">
                <a:solidFill>
                  <a:srgbClr val="000000"/>
                </a:solidFill>
                <a:latin typeface="Gmarket Sans Medium"/>
              </a:rPr>
              <a:t>Gboard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95700" y="9131300"/>
            <a:ext cx="7378700" cy="3987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여러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병원이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환자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공유하지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않고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협업할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때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오염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방지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특히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Non-IID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특성이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강한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의료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환경에서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'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동적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참조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'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기법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효과적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해킹된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IoT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센서나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자율주행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차량의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잘못된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전송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탐지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중앙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서버가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'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이상한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방향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'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업데이트를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감지하고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무시하여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안전성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확보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4000" y="8140700"/>
            <a:ext cx="75057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의료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공유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IoT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0400" y="1866900"/>
            <a:ext cx="6553200" cy="2374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6666" b="0" i="0" u="none" strike="noStrike" spc="-333" dirty="0">
                <a:solidFill>
                  <a:srgbClr val="FFFF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결론</a:t>
            </a:r>
            <a:endParaRPr lang="en-US" sz="6666" b="0" i="0" u="none" strike="noStrike" spc="-333" dirty="0">
              <a:solidFill>
                <a:srgbClr val="FFFFF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0400" y="4419600"/>
            <a:ext cx="6413500" cy="10414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학기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동안의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FLTG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프로젝트를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연합학습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보안의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인사이트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204200" y="292100"/>
            <a:ext cx="7708900" cy="632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61400" y="2133600"/>
            <a:ext cx="6908800" cy="3479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무조건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강력한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방어가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좋은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것은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아님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FLTG</a:t>
            </a:r>
            <a:r>
              <a:rPr lang="ko-KR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ea typeface="Gmarket Sans Medium"/>
              </a:rPr>
              <a:t>처럼</a:t>
            </a: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ea typeface="Gmarket Sans Medium"/>
              </a:rPr>
              <a:t>엄격한</a:t>
            </a: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ea typeface="Gmarket Sans Medium"/>
              </a:rPr>
              <a:t>방어는</a:t>
            </a: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 </a:t>
            </a:r>
            <a:r>
              <a:rPr lang="ko-KR" altLang="en-US" sz="2799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  <a:ea typeface="Gmarket Sans Medium"/>
              </a:rPr>
              <a:t>쉬운</a:t>
            </a: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ea typeface="Gmarket Sans Medium"/>
              </a:rPr>
              <a:t>데이터셋에서</a:t>
            </a: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ea typeface="Gmarket Sans Medium"/>
              </a:rPr>
              <a:t>오히려</a:t>
            </a: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ea typeface="Gmarket Sans Medium"/>
              </a:rPr>
              <a:t>학습을</a:t>
            </a: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ea typeface="Gmarket Sans Medium"/>
              </a:rPr>
              <a:t>저해할</a:t>
            </a: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ea typeface="Gmarket Sans Medium"/>
              </a:rPr>
              <a:t>수</a:t>
            </a:r>
            <a:r>
              <a:rPr lang="en-US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chemeClr val="tx1">
                    <a:lumMod val="50000"/>
                    <a:lumOff val="50000"/>
                  </a:schemeClr>
                </a:solidFill>
                <a:ea typeface="Gmarket Sans Medium"/>
              </a:rPr>
              <a:t>있음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시스템에서는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보안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수준을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상황에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맞게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조절하는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Adaptive Security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필요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1400" y="1282700"/>
            <a:ext cx="6934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보안과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성능의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Trade-off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6268700" y="292100"/>
            <a:ext cx="7708900" cy="6324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713200" y="2133600"/>
            <a:ext cx="6908800" cy="3987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크기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(Magnitude)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속이기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쉽지만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방향은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속이기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어려움</a:t>
            </a: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코사인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유사도는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벡터의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크기에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영향을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받지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않아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Scaling Attack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무력화</a:t>
            </a:r>
          </a:p>
          <a:p>
            <a:pPr lvl="0" algn="l">
              <a:lnSpc>
                <a:spcPct val="116199"/>
              </a:lnSpc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방향성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필터링이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Non-IID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환경에서도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효과적</a:t>
            </a:r>
          </a:p>
          <a:p>
            <a:pPr lvl="0" algn="l">
              <a:lnSpc>
                <a:spcPct val="116199"/>
              </a:lnSpc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향후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다른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보안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알고리즘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연구에도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중요한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단서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13200" y="1282700"/>
            <a:ext cx="6934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방향</a:t>
            </a:r>
            <a:r>
              <a:rPr lang="en-US" sz="3530" b="0" i="0" u="none" strike="noStrike">
                <a:solidFill>
                  <a:srgbClr val="527CFF"/>
                </a:solidFill>
                <a:latin typeface="Gmarket Sans Medium"/>
              </a:rPr>
              <a:t>(Angle)</a:t>
            </a: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의</a:t>
            </a:r>
            <a:r>
              <a:rPr lang="en-US" sz="3530" b="0" i="0" u="none" strike="noStrike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중요성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204200" y="7099300"/>
            <a:ext cx="7708900" cy="6324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661400" y="8940800"/>
            <a:ext cx="6908800" cy="298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논문에서는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완벽한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'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루트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데이터셋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'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가정</a:t>
            </a:r>
          </a:p>
          <a:p>
            <a:pPr lvl="0" algn="l">
              <a:lnSpc>
                <a:spcPct val="116199"/>
              </a:lnSpc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현실에서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깨끗한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확보는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다른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과제</a:t>
            </a:r>
          </a:p>
          <a:p>
            <a:pPr lvl="0" algn="l">
              <a:lnSpc>
                <a:spcPct val="116199"/>
              </a:lnSpc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루트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데이터셋의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품질과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크기가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FL TG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성능에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결정적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영향</a:t>
            </a:r>
          </a:p>
          <a:p>
            <a:pPr lvl="0" algn="l">
              <a:lnSpc>
                <a:spcPct val="116199"/>
              </a:lnSpc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루트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편향되면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전체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시스템이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편향될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위험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1400" y="8089900"/>
            <a:ext cx="6934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논문과</a:t>
            </a:r>
            <a:r>
              <a:rPr lang="en-US" sz="3530" b="0" i="0" u="none" strike="noStrike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현실의</a:t>
            </a:r>
            <a:r>
              <a:rPr lang="en-US" sz="3530" b="0" i="0" u="none" strike="noStrike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간극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6268700" y="7099300"/>
            <a:ext cx="7708900" cy="6324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713200" y="8940800"/>
            <a:ext cx="6908800" cy="3479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논문을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읽는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것만으로는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알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없는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세부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사항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</a:rPr>
              <a:t>존재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실험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설정의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정확성이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결과에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결정적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영향</a:t>
            </a:r>
          </a:p>
          <a:p>
            <a:pPr lvl="0" algn="l">
              <a:lnSpc>
                <a:spcPct val="116199"/>
              </a:lnSpc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논문의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실험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환경을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정확히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재현했을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때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성능 검증이 필요</a:t>
            </a:r>
            <a:endParaRPr 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713200" y="8089900"/>
            <a:ext cx="6934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구현의</a:t>
            </a:r>
            <a:r>
              <a:rPr lang="en-US" sz="3530" b="0" i="0" u="none" strike="noStrike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중요성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90600"/>
            <a:ext cx="21450300" cy="11404600"/>
          </a:xfrm>
          <a:prstGeom prst="rect">
            <a:avLst/>
          </a:prstGeom>
          <a:effectLst>
            <a:outerShdw blurRad="456192" dist="1052751" dir="2700000">
              <a:srgbClr val="000000">
                <a:alpha val="22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714500" y="2197100"/>
            <a:ext cx="20967700" cy="1473200"/>
          </a:xfrm>
          <a:prstGeom prst="rect">
            <a:avLst/>
          </a:prstGeom>
        </p:spPr>
        <p:txBody>
          <a:bodyPr lIns="0" tIns="36829" rIns="0" bIns="36829" rtlCol="0" anchor="ctr"/>
          <a:lstStyle/>
          <a:p>
            <a:pPr lvl="0" algn="ctr">
              <a:lnSpc>
                <a:spcPct val="110390"/>
              </a:lnSpc>
            </a:pPr>
            <a:r>
              <a:rPr lang="en" sz="8285" b="0" i="0" u="none" strike="noStrike">
                <a:solidFill>
                  <a:srgbClr val="527CFF"/>
                </a:solidFill>
                <a:ea typeface="Gmarket Sans Bold"/>
              </a:rPr>
              <a:t>참고문헌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5000" y="3886200"/>
            <a:ext cx="20777200" cy="68580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595959"/>
                </a:solidFill>
                <a:latin typeface="Gmarket Sans Medium"/>
              </a:rPr>
              <a:t>FL TG </a:t>
            </a:r>
            <a:r>
              <a:rPr lang="ko-KR" sz="2800" b="0" i="0" u="none" strike="noStrike" dirty="0" err="1">
                <a:solidFill>
                  <a:srgbClr val="595959"/>
                </a:solidFill>
                <a:ea typeface="Gmarket Sans Medium"/>
              </a:rPr>
              <a:t>원논문</a:t>
            </a:r>
            <a:r>
              <a:rPr lang="en-US" sz="2800" b="0" i="0" u="none" strike="noStrike" dirty="0">
                <a:solidFill>
                  <a:srgbClr val="595959"/>
                </a:solidFill>
                <a:latin typeface="Gmarket Sans Medium"/>
              </a:rPr>
              <a:t>: "FL TG: Byzantine-Robust Federated Learning via Angle-Based Defense and Non-IID-Aware Weighting", arXiv:2505.12851, May 2025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595959"/>
              </a:solidFill>
              <a:latin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800" b="0" i="0" u="none" strike="noStrike" dirty="0">
                <a:solidFill>
                  <a:srgbClr val="595959"/>
                </a:solidFill>
                <a:ea typeface="Gmarket Sans Medium"/>
              </a:rPr>
              <a:t>비잔틴</a:t>
            </a:r>
            <a:r>
              <a:rPr lang="en-US" sz="28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800" b="0" i="0" u="none" strike="noStrike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Gmarket Sans Medium"/>
              </a:rPr>
              <a:t>기초</a:t>
            </a:r>
            <a:r>
              <a:rPr lang="en-US" sz="2800" b="0" i="0" u="none" strike="noStrike" dirty="0">
                <a:solidFill>
                  <a:srgbClr val="595959"/>
                </a:solidFill>
                <a:latin typeface="Gmarket Sans Medium"/>
              </a:rPr>
              <a:t>: Blanchard, P., et al. "Machine Learning with Adversaries: Byzantine Tolerant Gradient Descent", </a:t>
            </a:r>
            <a:r>
              <a:rPr lang="en-US" sz="2800" b="0" i="0" u="none" strike="noStrike" dirty="0" err="1">
                <a:solidFill>
                  <a:srgbClr val="595959"/>
                </a:solidFill>
                <a:latin typeface="Gmarket Sans Medium"/>
              </a:rPr>
              <a:t>NeurIPS</a:t>
            </a:r>
            <a:r>
              <a:rPr lang="en-US" sz="2800" b="0" i="0" u="none" strike="noStrike" dirty="0">
                <a:solidFill>
                  <a:srgbClr val="595959"/>
                </a:solidFill>
                <a:latin typeface="Gmarket Sans Medium"/>
              </a:rPr>
              <a:t> 2017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595959"/>
              </a:solidFill>
              <a:latin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595959"/>
                </a:solidFill>
                <a:latin typeface="Gmarket Sans Medium"/>
              </a:rPr>
              <a:t>ALIE </a:t>
            </a:r>
            <a:r>
              <a:rPr lang="ko-KR" sz="2800" b="0" i="0" u="none" strike="noStrike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800" b="0" i="0" u="none" strike="noStrike" dirty="0">
                <a:solidFill>
                  <a:srgbClr val="595959"/>
                </a:solidFill>
                <a:latin typeface="Gmarket Sans Medium"/>
              </a:rPr>
              <a:t>: Baruch, M., et al. "A Little Is Enough: Circumventing Defenses For Distributed Learning", </a:t>
            </a:r>
            <a:r>
              <a:rPr lang="en-US" sz="2800" b="0" i="0" u="none" strike="noStrike" dirty="0" err="1">
                <a:solidFill>
                  <a:srgbClr val="595959"/>
                </a:solidFill>
                <a:latin typeface="Gmarket Sans Medium"/>
              </a:rPr>
              <a:t>NeurIPS</a:t>
            </a:r>
            <a:r>
              <a:rPr lang="en-US" sz="2800" b="0" i="0" u="none" strike="noStrike" dirty="0">
                <a:solidFill>
                  <a:srgbClr val="595959"/>
                </a:solidFill>
                <a:latin typeface="Gmarket Sans Medium"/>
              </a:rPr>
              <a:t> 2019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" sz="2800" b="0" i="0" u="none" strike="noStrike" dirty="0">
                <a:solidFill>
                  <a:srgbClr val="595959"/>
                </a:solidFill>
                <a:latin typeface="Gmarket Sans Medium"/>
              </a:rPr>
              <a:t> Google Gboard: "Federated Learning of Gboard Language Models with Differential Privacy", Google Research, 2021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" sz="2800" b="0" i="0" u="none" strike="noStrike" dirty="0">
              <a:solidFill>
                <a:srgbClr val="595959"/>
              </a:solidFill>
              <a:latin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" sz="2800" b="0" i="0" u="none" strike="noStrike" dirty="0">
                <a:solidFill>
                  <a:srgbClr val="595959"/>
                </a:solidFill>
                <a:latin typeface="Gmarket Sans Medium"/>
              </a:rPr>
              <a:t>FL-Byzantine-Library: CRYPTO-KU/FL-Byzantine-Library (GitHub)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0" y="0"/>
            <a:ext cx="16827500" cy="704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3048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6666" b="0" i="0" u="none" strike="noStrike" spc="-333">
                <a:solidFill>
                  <a:srgbClr val="FFFFFF"/>
                </a:solidFill>
                <a:ea typeface="Gmarket Sans Medium"/>
              </a:rPr>
              <a:t>프로젝트</a:t>
            </a:r>
            <a:r>
              <a:rPr lang="en-US" sz="6666" b="0" i="0" u="none" strike="noStrike" spc="-333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666" b="0" i="0" u="none" strike="noStrike" spc="-333">
                <a:solidFill>
                  <a:srgbClr val="FFFFFF"/>
                </a:solidFill>
                <a:ea typeface="Gmarket Sans Medium"/>
              </a:rPr>
              <a:t>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400" y="4419600"/>
            <a:ext cx="6413500" cy="2082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연합학습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환경에서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발생하는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비잔틴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공격에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대응하기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위한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최신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방어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기법인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FLTG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분석하고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구현하여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효과를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검증하는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연구입니다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67700" y="8509000"/>
            <a:ext cx="15468600" cy="44831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프로젝트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목표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: FLTG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논문의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핵심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알고리즘을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분석하고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직접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구현하여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성능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검증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단순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재현을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넘어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환경에서의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한계점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발견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및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개선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방안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제시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비잔틴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(ROP, ALIE, IPM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등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대한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방어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성능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평가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Non-IID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환경에서의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견고성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검증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(Dirichlet α=0.1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설정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799" b="0" i="0" u="none" strike="noStrike" spc="-140" dirty="0">
              <a:solidFill>
                <a:srgbClr val="595959"/>
              </a:solidFill>
              <a:latin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기존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방어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기법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en-US" sz="2799" b="0" i="0" u="none" strike="noStrike" spc="-140" dirty="0" err="1">
                <a:solidFill>
                  <a:srgbClr val="595959"/>
                </a:solidFill>
                <a:latin typeface="Gmarket Sans Medium"/>
              </a:rPr>
              <a:t>FedAVG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, Krum, Trimmed-Mean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등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과의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성능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비교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3250" y="7467600"/>
            <a:ext cx="154940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최신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연합학습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(FL)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보안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기법인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FLTG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논문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분석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및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구현을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통한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성능</a:t>
            </a:r>
            <a:r>
              <a:rPr lang="en-US" sz="3530" b="0" i="0" u="none" strike="noStrike" dirty="0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527CFF"/>
                </a:solidFill>
                <a:ea typeface="Gmarket Sans Medium"/>
              </a:rPr>
              <a:t>검증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0400" y="3048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333" dirty="0">
                <a:solidFill>
                  <a:srgbClr val="FFFFFF"/>
                </a:solidFill>
                <a:ea typeface="Gmarket Sans Medium"/>
              </a:rPr>
              <a:t>주제</a:t>
            </a:r>
            <a:r>
              <a:rPr lang="en-US" sz="6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000" b="0" i="0" u="none" strike="noStrike" spc="-333" dirty="0">
                <a:solidFill>
                  <a:srgbClr val="FFFFFF"/>
                </a:solidFill>
                <a:ea typeface="Gmarket Sans Medium"/>
              </a:rPr>
              <a:t>선정</a:t>
            </a:r>
            <a:r>
              <a:rPr lang="en-US" sz="6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000" b="0" i="0" u="none" strike="noStrike" spc="-333" dirty="0">
                <a:solidFill>
                  <a:srgbClr val="FFFFFF"/>
                </a:solidFill>
                <a:ea typeface="Gmarket Sans Medium"/>
              </a:rPr>
              <a:t>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400" y="4800600"/>
            <a:ext cx="6121400" cy="31242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연합학습은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데이터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프라이버시를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보호하면서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분산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학습을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가능하게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하는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기술로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주목</a:t>
            </a:r>
            <a:endParaRPr lang="en-US" altLang="ko-KR" sz="2933" b="0" i="0" u="none" strike="noStrike" spc="-147" dirty="0">
              <a:solidFill>
                <a:schemeClr val="bg1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chemeClr val="bg1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악의적인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참여자에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의한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공격에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취약하다는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문제</a:t>
            </a:r>
            <a:endParaRPr lang="en-US" altLang="ko-KR" sz="2933" b="0" i="0" u="none" strike="noStrike" spc="-147" dirty="0">
              <a:solidFill>
                <a:schemeClr val="bg1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sz="2933" b="0" i="0" u="none" strike="noStrike" spc="-147" dirty="0">
              <a:solidFill>
                <a:schemeClr val="bg1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효과적인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방어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기법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연구가</a:t>
            </a:r>
            <a:r>
              <a:rPr lang="en-US" sz="2933" b="0" i="0" u="none" strike="noStrike" spc="-147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chemeClr val="bg1"/>
                </a:solidFill>
                <a:ea typeface="Gmarket Sans Medium"/>
              </a:rPr>
              <a:t>필요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242300" y="749300"/>
            <a:ext cx="15405100" cy="3771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12200" y="1968500"/>
            <a:ext cx="14554200" cy="19939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Google </a:t>
            </a:r>
            <a:r>
              <a:rPr lang="en-US" sz="2799" b="0" i="0" u="none" strike="noStrike" spc="-140" dirty="0" err="1">
                <a:solidFill>
                  <a:srgbClr val="595959"/>
                </a:solidFill>
                <a:latin typeface="Gmarket Sans Medium"/>
              </a:rPr>
              <a:t>Gboard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(2024):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차분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프라이버시를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적용한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연합학습으로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수십억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대의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안드로이드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기기에서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다음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단어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예측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모델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학습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Apple(2024): Siri, </a:t>
            </a:r>
            <a:r>
              <a:rPr lang="en-US" sz="2799" b="0" i="0" u="none" strike="noStrike" spc="-140" dirty="0" err="1">
                <a:solidFill>
                  <a:srgbClr val="595959"/>
                </a:solidFill>
                <a:latin typeface="Gmarket Sans Medium"/>
              </a:rPr>
              <a:t>QuickType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등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환경에서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연합학습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활용하여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사용자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프라이버시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보호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12200" y="1092200"/>
            <a:ext cx="146050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산업계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동향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: Google &amp; Apple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연합학습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도입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242300" y="4965700"/>
            <a:ext cx="15405100" cy="3771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12200" y="6438900"/>
            <a:ext cx="14833600" cy="1498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현실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세계의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각기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다른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분포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(Non-IID)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를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가지며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악의적인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공격자가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존재할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가능성이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높음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의료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금융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등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민감한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분야에서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모델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중독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공격과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중독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공격이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위협으로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대두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12200" y="5473700"/>
            <a:ext cx="146050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보안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위협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비잔틴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공격의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현실화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8242300" y="9182100"/>
            <a:ext cx="15405100" cy="377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712200" y="10541000"/>
            <a:ext cx="14566900" cy="1498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'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분포가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 err="1">
                <a:solidFill>
                  <a:srgbClr val="595959"/>
                </a:solidFill>
                <a:ea typeface="Gmarket Sans Medium"/>
              </a:rPr>
              <a:t>제각각인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상황에서도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지능적인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공격자를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정확히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걸러낼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있는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방법은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없을까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?'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799" b="0" i="0" u="none" strike="noStrike" spc="-140" dirty="0">
              <a:solidFill>
                <a:srgbClr val="595959"/>
              </a:solidFill>
              <a:latin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기존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거리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방어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기법들의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한계를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극복하기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위해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sz="2799" b="1" i="0" u="none" strike="noStrike" spc="-140" dirty="0">
                <a:solidFill>
                  <a:srgbClr val="000000"/>
                </a:solidFill>
                <a:latin typeface="Gmarket Sans Medium"/>
              </a:rPr>
              <a:t>'</a:t>
            </a:r>
            <a:r>
              <a:rPr lang="ko-KR" sz="2799" b="1" i="0" u="none" strike="noStrike" spc="-140" dirty="0">
                <a:solidFill>
                  <a:srgbClr val="000000"/>
                </a:solidFill>
                <a:ea typeface="Gmarket Sans Medium"/>
              </a:rPr>
              <a:t>방향</a:t>
            </a:r>
            <a:r>
              <a:rPr lang="en-US" sz="2799" b="1" i="0" u="none" strike="noStrike" spc="-140" dirty="0">
                <a:solidFill>
                  <a:srgbClr val="000000"/>
                </a:solidFill>
                <a:latin typeface="Gmarket Sans Medium"/>
              </a:rPr>
              <a:t>'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을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기준으로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삼는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FLTG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논문</a:t>
            </a:r>
            <a:r>
              <a:rPr lang="en-US" sz="2799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선정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12200" y="9588500"/>
            <a:ext cx="146050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질문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방향성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기반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방어</a:t>
            </a:r>
            <a:r>
              <a:rPr lang="en-US" sz="353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000000"/>
                </a:solidFill>
                <a:ea typeface="Gmarket Sans Medium"/>
              </a:rPr>
              <a:t>기법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7620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핵심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용어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개념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(1)</a:t>
            </a:r>
          </a:p>
          <a:p>
            <a:pPr>
              <a:lnSpc>
                <a:spcPct val="116199"/>
              </a:lnSpc>
            </a:pP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연합학습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45500" y="9088947"/>
            <a:ext cx="7493000" cy="3886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데이터를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중앙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서버로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보내지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않고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각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클라이언트가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로컬에서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학습한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후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Gradient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만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서버로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공유하는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분산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학습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기술</a:t>
            </a:r>
            <a:endParaRPr lang="en-US" altLang="ko-KR" sz="2200" b="0" i="0" u="none" strike="noStrike" spc="-137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37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원본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데이터가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클라이언트를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떠나지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않으므로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프라이버시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보호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가능</a:t>
            </a:r>
            <a:endParaRPr lang="en-US" altLang="ko-KR" sz="2200" b="0" i="0" u="none" strike="noStrike" spc="-137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37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환경의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데이터로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학습하여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모델의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일반화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성능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향상</a:t>
            </a:r>
            <a:endParaRPr lang="en-US" altLang="ko-KR" sz="2200" b="0" i="0" u="none" strike="noStrike" spc="-137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200" spc="-137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네트워크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대역폭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절약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전체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대신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모델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파라미터만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37" dirty="0">
                <a:solidFill>
                  <a:srgbClr val="595959"/>
                </a:solidFill>
                <a:ea typeface="Gmarket Sans Medium"/>
              </a:rPr>
              <a:t>전송</a:t>
            </a:r>
            <a:r>
              <a:rPr lang="en-US" sz="2200" b="0" i="0" u="none" strike="noStrike" spc="-137" dirty="0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47719" y="9156700"/>
            <a:ext cx="7642225" cy="448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1. Local Training: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클라이언트가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자신의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모델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학습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2. Upload: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학습된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모델의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가중치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변화량만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서버로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전송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3. Aggregation: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서버가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모든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클라이언트의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업데이트를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통합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장점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원본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보호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분산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컴퓨팅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활용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단점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악의적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클라이언트가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잘못된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업데이트를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보낼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있음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비잔틴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D6ECEB7-5095-3E7F-CD14-E496A193454C}"/>
              </a:ext>
            </a:extLst>
          </p:cNvPr>
          <p:cNvSpPr/>
          <p:nvPr/>
        </p:nvSpPr>
        <p:spPr>
          <a:xfrm>
            <a:off x="8064157" y="8100806"/>
            <a:ext cx="7905750" cy="5116613"/>
          </a:xfrm>
          <a:prstGeom prst="roundRect">
            <a:avLst/>
          </a:prstGeom>
          <a:noFill/>
          <a:ln w="38100">
            <a:solidFill>
              <a:srgbClr val="C8D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4506F021-DFB2-A404-878B-4244EBEA7764}"/>
              </a:ext>
            </a:extLst>
          </p:cNvPr>
          <p:cNvSpPr/>
          <p:nvPr/>
        </p:nvSpPr>
        <p:spPr>
          <a:xfrm>
            <a:off x="8077200" y="8019954"/>
            <a:ext cx="7905750" cy="954312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8197507" y="8205916"/>
            <a:ext cx="85217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Gmarket Sans Medium"/>
              </a:rPr>
              <a:t>연합학습</a:t>
            </a:r>
            <a:r>
              <a:rPr lang="en-US" sz="2800" b="0" i="0" u="none" strike="noStrike" dirty="0">
                <a:solidFill>
                  <a:srgbClr val="000000"/>
                </a:solidFill>
                <a:latin typeface="Gmarket Sans Medium"/>
              </a:rPr>
              <a:t> (Federated Learning, FL)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17029C-638F-961C-48CD-3CB8FF420C55}"/>
              </a:ext>
            </a:extLst>
          </p:cNvPr>
          <p:cNvSpPr/>
          <p:nvPr/>
        </p:nvSpPr>
        <p:spPr>
          <a:xfrm>
            <a:off x="16115957" y="8100806"/>
            <a:ext cx="7905750" cy="5116613"/>
          </a:xfrm>
          <a:prstGeom prst="roundRect">
            <a:avLst/>
          </a:prstGeom>
          <a:noFill/>
          <a:ln w="38100">
            <a:solidFill>
              <a:srgbClr val="C8D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AB3D6F72-5990-C4B5-6E99-8B73B764AAAC}"/>
              </a:ext>
            </a:extLst>
          </p:cNvPr>
          <p:cNvSpPr/>
          <p:nvPr/>
        </p:nvSpPr>
        <p:spPr>
          <a:xfrm>
            <a:off x="16129000" y="8019954"/>
            <a:ext cx="7905750" cy="954312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16315982" y="8174167"/>
            <a:ext cx="75057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Gmarket Sans Medium"/>
              </a:rPr>
              <a:t>연합학습의</a:t>
            </a:r>
            <a:r>
              <a:rPr lang="en-US" sz="2800" b="0" i="0" u="none" strike="noStrike" dirty="0">
                <a:solidFill>
                  <a:srgbClr val="000000"/>
                </a:solidFill>
                <a:latin typeface="Gmarket Sans Medium"/>
              </a:rPr>
              <a:t> 3</a:t>
            </a:r>
            <a:r>
              <a:rPr lang="ko-KR" sz="2800" b="0" i="0" u="none" strike="noStrike" dirty="0">
                <a:solidFill>
                  <a:srgbClr val="000000"/>
                </a:solidFill>
                <a:ea typeface="Gmarket Sans Medium"/>
              </a:rPr>
              <a:t>단계</a:t>
            </a:r>
            <a:r>
              <a:rPr lang="en-US" sz="28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Gmarket Sans Medium"/>
              </a:rPr>
              <a:t>프로세스와</a:t>
            </a:r>
            <a:r>
              <a:rPr lang="en-US" sz="28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Gmarket Sans Medium"/>
              </a:rPr>
              <a:t>장단점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2591BE1-471A-8497-BAF6-E1BF9189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6235700"/>
            <a:ext cx="14325600" cy="13208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F9B7ED58-B924-66F5-7D13-BFA5AB6D2A19}"/>
              </a:ext>
            </a:extLst>
          </p:cNvPr>
          <p:cNvSpPr txBox="1"/>
          <p:nvPr/>
        </p:nvSpPr>
        <p:spPr>
          <a:xfrm>
            <a:off x="9271000" y="6616700"/>
            <a:ext cx="134747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중앙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서버가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원본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없이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모델</a:t>
            </a:r>
            <a:r>
              <a:rPr lang="en-US" sz="3333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333" b="0" i="0" u="none" strike="noStrike" dirty="0">
                <a:solidFill>
                  <a:srgbClr val="FFFFFF"/>
                </a:solidFill>
                <a:ea typeface="Gmarket Sans Medium"/>
              </a:rPr>
              <a:t>학습</a:t>
            </a:r>
          </a:p>
        </p:txBody>
      </p:sp>
      <p:pic>
        <p:nvPicPr>
          <p:cNvPr id="17" name="Picture 2" descr="연합학습: AI시대의 데이터 보안을 위한 분산형 데이터 학습 전략 - CSLEE Tech Blog %">
            <a:extLst>
              <a:ext uri="{FF2B5EF4-FFF2-40B4-BE49-F238E27FC236}">
                <a16:creationId xmlns:a16="http://schemas.microsoft.com/office/drawing/2014/main" id="{8073BFBC-BF8F-228D-A0C0-8504D2C3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833" y="366939"/>
            <a:ext cx="9313333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0300C002-5031-EA28-A387-5081BB02C0D1}"/>
              </a:ext>
            </a:extLst>
          </p:cNvPr>
          <p:cNvSpPr txBox="1"/>
          <p:nvPr/>
        </p:nvSpPr>
        <p:spPr>
          <a:xfrm>
            <a:off x="603250" y="4572000"/>
            <a:ext cx="6413500" cy="31242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연합학습은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프라이버시를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보호하면서도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대규모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기계학습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모델을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훈련할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혁신적인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방식</a:t>
            </a: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33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Google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Apple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같은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빅테크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기업들이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서비스에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적극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도입하고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있음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187393" y="2164962"/>
            <a:ext cx="7551109" cy="255881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원리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정상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업데이트와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직교하는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방향으로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교묘하게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모델을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오염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수학적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특성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정상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업데이트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벡터와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90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각도를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이루도록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설계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위험도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 (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매우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높음</a:t>
            </a:r>
            <a:r>
              <a:rPr lang="en-US" sz="2200" spc="-140" dirty="0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거리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방어를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우회하면서도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학습을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방해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프로젝트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사용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이유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FLTG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방향성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필터링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효과를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검증하기에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최적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3302" y="2181342"/>
            <a:ext cx="7620000" cy="3987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원리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방어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시스템이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감지하기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어려울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만큼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미세한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노이즈를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지속적으로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주입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수학적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표현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en-US" sz="2200" b="0" i="0" u="none" strike="noStrike" spc="-140" dirty="0" err="1">
                <a:solidFill>
                  <a:srgbClr val="595959"/>
                </a:solidFill>
                <a:latin typeface="Gmarket Sans Medium"/>
              </a:rPr>
              <a:t>gmalicious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= μ - </a:t>
            </a:r>
            <a:r>
              <a:rPr lang="en-US" sz="2200" b="0" i="0" u="none" strike="noStrike" spc="-140" dirty="0" err="1">
                <a:solidFill>
                  <a:srgbClr val="595959"/>
                </a:solidFill>
                <a:latin typeface="Gmarket Sans Medium"/>
              </a:rPr>
              <a:t>z·σ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정상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업데이트의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평균에서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표준편차의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z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배만큼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이동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200" b="0" i="0" u="none" strike="noStrike" spc="-140" dirty="0">
              <a:solidFill>
                <a:srgbClr val="595959"/>
              </a:solidFill>
              <a:latin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위험도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 (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최고</a:t>
            </a:r>
            <a:r>
              <a:rPr lang="en-US" sz="2200" spc="-140" dirty="0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기존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Krum, Trimmed-Mean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등을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무력화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특징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지능적이고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교묘한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공격으로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탐지가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매우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어려움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400" y="4724400"/>
            <a:ext cx="6413500" cy="3124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시스템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내의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악의적인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참여자가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고의로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잘못된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정보를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보내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전체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시스템을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망가뜨리는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행위</a:t>
            </a:r>
            <a:endParaRPr lang="en-US" altLang="ko-KR" sz="2799" spc="-140" dirty="0">
              <a:solidFill>
                <a:schemeClr val="bg1"/>
              </a:solidFill>
              <a:ea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altLang="ko-KR" sz="2799" spc="-140" dirty="0">
              <a:solidFill>
                <a:schemeClr val="bg1"/>
              </a:solidFill>
              <a:ea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연합학습에서는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클라이언트가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의도적으로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조작된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모델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업데이트를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서버에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전송</a:t>
            </a:r>
            <a:endParaRPr lang="en-US" altLang="ko-KR" sz="2799" spc="-140" dirty="0">
              <a:solidFill>
                <a:schemeClr val="bg1"/>
              </a:solidFill>
              <a:ea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altLang="ko-KR" sz="2799" spc="-140" dirty="0">
              <a:solidFill>
                <a:schemeClr val="bg1"/>
              </a:solidFill>
              <a:ea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글로벌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모델의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정확도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저하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또는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특정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결과</a:t>
            </a:r>
            <a:r>
              <a:rPr lang="en-US" altLang="ko-KR" sz="2799" spc="-140" dirty="0">
                <a:solidFill>
                  <a:schemeClr val="bg1"/>
                </a:solidFill>
                <a:latin typeface="Gmarket Sans Medium"/>
              </a:rPr>
              <a:t> </a:t>
            </a:r>
            <a:r>
              <a:rPr lang="ko-KR" altLang="ko-KR" sz="2799" spc="-140" dirty="0">
                <a:solidFill>
                  <a:schemeClr val="bg1"/>
                </a:solidFill>
                <a:ea typeface="Gmarket Sans Medium"/>
              </a:rPr>
              <a:t>유도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ko-KR" sz="2933" b="0" i="0" u="none" strike="noStrike" spc="-147" dirty="0">
              <a:solidFill>
                <a:schemeClr val="bg1"/>
              </a:solidFill>
              <a:ea typeface="Gmarket Sans Medium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B5CB1FA-11B6-0EBB-8EE3-F5EBD40A32AA}"/>
              </a:ext>
            </a:extLst>
          </p:cNvPr>
          <p:cNvSpPr/>
          <p:nvPr/>
        </p:nvSpPr>
        <p:spPr>
          <a:xfrm>
            <a:off x="16057718" y="7033803"/>
            <a:ext cx="7620000" cy="5691597"/>
          </a:xfrm>
          <a:prstGeom prst="roundRect">
            <a:avLst/>
          </a:prstGeom>
          <a:noFill/>
          <a:ln w="38100">
            <a:solidFill>
              <a:srgbClr val="C8D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088B158-E8A3-AC24-3BEA-E2AF9795CE90}"/>
              </a:ext>
            </a:extLst>
          </p:cNvPr>
          <p:cNvSpPr/>
          <p:nvPr/>
        </p:nvSpPr>
        <p:spPr>
          <a:xfrm>
            <a:off x="16043302" y="1000242"/>
            <a:ext cx="7620000" cy="5691597"/>
          </a:xfrm>
          <a:prstGeom prst="roundRect">
            <a:avLst/>
          </a:prstGeom>
          <a:noFill/>
          <a:ln w="38100">
            <a:solidFill>
              <a:srgbClr val="C8D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3940E47-1860-17C4-A72A-FE11A802B42B}"/>
              </a:ext>
            </a:extLst>
          </p:cNvPr>
          <p:cNvSpPr/>
          <p:nvPr/>
        </p:nvSpPr>
        <p:spPr>
          <a:xfrm>
            <a:off x="8077200" y="985544"/>
            <a:ext cx="7620000" cy="5691597"/>
          </a:xfrm>
          <a:prstGeom prst="roundRect">
            <a:avLst/>
          </a:prstGeom>
          <a:noFill/>
          <a:ln w="38100">
            <a:solidFill>
              <a:srgbClr val="C8D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E406651B-5970-BB17-463B-E36008879A6D}"/>
              </a:ext>
            </a:extLst>
          </p:cNvPr>
          <p:cNvSpPr txBox="1"/>
          <p:nvPr/>
        </p:nvSpPr>
        <p:spPr>
          <a:xfrm>
            <a:off x="16091918" y="8377281"/>
            <a:ext cx="7571384" cy="3987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원리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정답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(Label)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고의로</a:t>
            </a:r>
            <a:r>
              <a:rPr lang="en-US" altLang="ko-KR" sz="2200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바꿔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모델을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오염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200" b="0" i="0" u="none" strike="noStrike" spc="-140" dirty="0">
              <a:solidFill>
                <a:srgbClr val="595959"/>
              </a:solidFill>
              <a:latin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방법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로컬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데이터셋의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레이블을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의도적으로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잘못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지정하여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학습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위험도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 (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낮음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수준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공격으로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모델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수준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방어로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대응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가능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특징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모델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업데이트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자체는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정상적인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패턴을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따르므로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탐지가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어려울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있음</a:t>
            </a: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01067BCC-13F7-9FB8-12CF-BD4D829B321D}"/>
              </a:ext>
            </a:extLst>
          </p:cNvPr>
          <p:cNvSpPr txBox="1"/>
          <p:nvPr/>
        </p:nvSpPr>
        <p:spPr>
          <a:xfrm>
            <a:off x="8111328" y="8409851"/>
            <a:ext cx="7558986" cy="3987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원리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정상적인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업데이트와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반대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방향으로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벡터를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조작하여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학습을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방해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2200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위험도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 (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중간</a:t>
            </a:r>
            <a:r>
              <a:rPr lang="en-US" sz="2200" spc="-140" dirty="0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방향성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필터링으로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쉽게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탐지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가능</a:t>
            </a:r>
            <a:endParaRPr lang="en-US" alt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특징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코사인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유사도가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음수가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되어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FLTG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에서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>
                <a:solidFill>
                  <a:srgbClr val="595959"/>
                </a:solidFill>
                <a:ea typeface="Gmarket Sans Medium"/>
              </a:rPr>
              <a:t>쉽게</a:t>
            </a:r>
            <a:r>
              <a:rPr lang="en-US" sz="22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200" b="0" i="0" u="none" strike="noStrike" spc="-140" dirty="0" err="1">
                <a:solidFill>
                  <a:srgbClr val="595959"/>
                </a:solidFill>
                <a:ea typeface="Gmarket Sans Medium"/>
              </a:rPr>
              <a:t>필터링됨</a:t>
            </a:r>
            <a:endParaRPr lang="ko-KR" sz="2200" b="0" i="0" u="none" strike="noStrike" spc="-140" dirty="0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F03C1170-E12D-5B5E-2520-C9F5A8FF76EF}"/>
              </a:ext>
            </a:extLst>
          </p:cNvPr>
          <p:cNvSpPr/>
          <p:nvPr/>
        </p:nvSpPr>
        <p:spPr>
          <a:xfrm>
            <a:off x="8078460" y="914400"/>
            <a:ext cx="7694940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2FD68F8-71C5-F28F-5597-DCA78BC16D53}"/>
              </a:ext>
            </a:extLst>
          </p:cNvPr>
          <p:cNvSpPr txBox="1"/>
          <p:nvPr/>
        </p:nvSpPr>
        <p:spPr>
          <a:xfrm>
            <a:off x="8563002" y="1079025"/>
            <a:ext cx="4064000" cy="728086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rgbClr val="527C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ROI </a:t>
            </a:r>
            <a:r>
              <a:rPr lang="ko-KR" altLang="en-US" sz="3600" i="0" u="none" strike="noStrike" dirty="0">
                <a:solidFill>
                  <a:srgbClr val="527C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공격</a:t>
            </a:r>
            <a:endParaRPr lang="ko-KR" sz="3600" i="0" u="none" strike="noStrike" dirty="0">
              <a:solidFill>
                <a:srgbClr val="527CF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64B6DC89-B52B-1416-E900-FCF2B21262BE}"/>
              </a:ext>
            </a:extLst>
          </p:cNvPr>
          <p:cNvSpPr/>
          <p:nvPr/>
        </p:nvSpPr>
        <p:spPr>
          <a:xfrm>
            <a:off x="16002000" y="914400"/>
            <a:ext cx="7694940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6459200" y="1179571"/>
            <a:ext cx="6934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-US" sz="3600" i="0" u="none" strike="noStrike" dirty="0">
                <a:solidFill>
                  <a:srgbClr val="527C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ALIE </a:t>
            </a:r>
            <a:r>
              <a:rPr lang="ko-KR" sz="3600" i="0" u="none" strike="noStrike" dirty="0">
                <a:solidFill>
                  <a:srgbClr val="527C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공격</a:t>
            </a: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BE37326B-243B-57E3-262E-A07AF68A30C7}"/>
              </a:ext>
            </a:extLst>
          </p:cNvPr>
          <p:cNvSpPr/>
          <p:nvPr/>
        </p:nvSpPr>
        <p:spPr>
          <a:xfrm>
            <a:off x="8001000" y="7010400"/>
            <a:ext cx="7710616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8D50A7A-DFA2-9A3A-3ED5-9B4019225761}"/>
              </a:ext>
            </a:extLst>
          </p:cNvPr>
          <p:cNvSpPr/>
          <p:nvPr/>
        </p:nvSpPr>
        <p:spPr>
          <a:xfrm>
            <a:off x="8050314" y="7010400"/>
            <a:ext cx="7620000" cy="5691597"/>
          </a:xfrm>
          <a:prstGeom prst="roundRect">
            <a:avLst/>
          </a:prstGeom>
          <a:noFill/>
          <a:ln w="38100">
            <a:solidFill>
              <a:srgbClr val="C8D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8439C9A6-FB5C-9ADA-E9F7-BD66E953AA58}"/>
              </a:ext>
            </a:extLst>
          </p:cNvPr>
          <p:cNvSpPr txBox="1"/>
          <p:nvPr/>
        </p:nvSpPr>
        <p:spPr>
          <a:xfrm>
            <a:off x="8550532" y="7096097"/>
            <a:ext cx="6934200" cy="78105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-US" sz="3600" i="0" u="none" strike="noStrike" dirty="0">
                <a:solidFill>
                  <a:srgbClr val="527C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IPM </a:t>
            </a:r>
            <a:r>
              <a:rPr lang="ko-KR" sz="3600" i="0" u="none" strike="noStrike" dirty="0">
                <a:solidFill>
                  <a:srgbClr val="527C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공</a:t>
            </a:r>
            <a:r>
              <a:rPr lang="ko-KR" altLang="en-US" sz="3600" i="0" u="none" strike="noStrike" dirty="0">
                <a:solidFill>
                  <a:srgbClr val="527C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격</a:t>
            </a:r>
            <a:endParaRPr lang="ko-KR" sz="3600" i="0" u="none" strike="noStrike" dirty="0">
              <a:solidFill>
                <a:srgbClr val="527CFF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E2F9669B-EF8C-1EA0-F8C9-8531FD349CC0}"/>
              </a:ext>
            </a:extLst>
          </p:cNvPr>
          <p:cNvSpPr/>
          <p:nvPr/>
        </p:nvSpPr>
        <p:spPr>
          <a:xfrm>
            <a:off x="16043302" y="7010400"/>
            <a:ext cx="7680298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675C907F-4B63-EF10-5780-0BC10F842A11}"/>
              </a:ext>
            </a:extLst>
          </p:cNvPr>
          <p:cNvSpPr txBox="1"/>
          <p:nvPr/>
        </p:nvSpPr>
        <p:spPr>
          <a:xfrm>
            <a:off x="16459200" y="7233393"/>
            <a:ext cx="6934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3600" i="0" u="none" strike="noStrike" dirty="0">
                <a:solidFill>
                  <a:srgbClr val="527C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Label Flip Attack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0C576C3-370E-CBC7-B3DA-06B2539C47FB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핵심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용어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개념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(2)</a:t>
            </a:r>
          </a:p>
          <a:p>
            <a:pPr>
              <a:lnSpc>
                <a:spcPct val="116199"/>
              </a:lnSpc>
            </a:pP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비잔틴 공격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4597400"/>
            <a:ext cx="6413500" cy="2082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비잔틴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공격은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다양한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형태로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나타남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2933" b="0" i="0" u="none" strike="noStrike" spc="-147" dirty="0">
              <a:solidFill>
                <a:srgbClr val="FFFFFF"/>
              </a:solidFill>
              <a:latin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각각의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공격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유형은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서로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다른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연합학습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시스템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Gmarket Sans Medium"/>
              </a:rPr>
              <a:t>을 공격</a:t>
            </a:r>
            <a:endParaRPr lang="en-US" sz="2933" b="0" i="0" u="none" strike="noStrike" spc="-147" dirty="0">
              <a:solidFill>
                <a:srgbClr val="FFFFFF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108950" y="381000"/>
            <a:ext cx="7708900" cy="632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6173450" y="381000"/>
            <a:ext cx="7708900" cy="6324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617950" y="1993900"/>
            <a:ext cx="69088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lang="en" sz="2799" b="0" i="0" u="none" strike="noStrike" spc="-140" dirty="0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6197199" y="7079549"/>
            <a:ext cx="7708900" cy="655300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487774" y="8469413"/>
            <a:ext cx="7345299" cy="990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방향 기반 필터링 </a:t>
            </a:r>
            <a:r>
              <a:rPr lang="en-US" alt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+ </a:t>
            </a: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동적 레퍼런스 </a:t>
            </a:r>
            <a:r>
              <a:rPr lang="en-US" alt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+ </a:t>
            </a: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가중 평균</a:t>
            </a: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서버는 과거 </a:t>
            </a:r>
            <a:r>
              <a:rPr lang="en-US" alt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global gradient</a:t>
            </a: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들을 기반으로 동적 </a:t>
            </a:r>
            <a:r>
              <a:rPr lang="en-US" alt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reference </a:t>
            </a: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방향 생성</a:t>
            </a: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ea typeface="Gmarket Sans Medium"/>
              </a:rPr>
              <a:t>각 클라이언트 업데이트와 </a:t>
            </a:r>
            <a:r>
              <a:rPr lang="en-US" altLang="ko-KR" sz="2799" spc="-140" dirty="0">
                <a:solidFill>
                  <a:srgbClr val="595959"/>
                </a:solidFill>
                <a:ea typeface="Gmarket Sans Medium"/>
              </a:rPr>
              <a:t>reference </a:t>
            </a:r>
            <a:r>
              <a:rPr lang="ko-KR" altLang="en-US" sz="2799" spc="-140" dirty="0">
                <a:solidFill>
                  <a:srgbClr val="595959"/>
                </a:solidFill>
                <a:ea typeface="Gmarket Sans Medium"/>
              </a:rPr>
              <a:t>방향의 각도</a:t>
            </a:r>
            <a:r>
              <a:rPr lang="en-US" altLang="ko-KR" sz="2799" spc="-140" dirty="0">
                <a:solidFill>
                  <a:srgbClr val="595959"/>
                </a:solidFill>
                <a:ea typeface="Gmarket Sans Medium"/>
              </a:rPr>
              <a:t>/ cosine similarity</a:t>
            </a:r>
            <a:r>
              <a:rPr lang="ko-KR" altLang="en-US" sz="2799" spc="-140" dirty="0">
                <a:solidFill>
                  <a:srgbClr val="595959"/>
                </a:solidFill>
                <a:ea typeface="Gmarket Sans Medium"/>
              </a:rPr>
              <a:t>를 계산</a:t>
            </a:r>
            <a:endParaRPr lang="en-US" altLang="ko-KR" sz="2799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각도가 크면 낮은 가중치</a:t>
            </a:r>
            <a:r>
              <a:rPr lang="en-US" alt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,  </a:t>
            </a: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각도가 작으면  높은 가중치</a:t>
            </a: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799" spc="-140" dirty="0">
                <a:solidFill>
                  <a:srgbClr val="595959"/>
                </a:solidFill>
                <a:ea typeface="Gmarket Sans Medium"/>
              </a:rPr>
              <a:t>Non-IID </a:t>
            </a:r>
            <a:r>
              <a:rPr lang="ko-KR" altLang="en-US" sz="2799" spc="-140" dirty="0">
                <a:solidFill>
                  <a:srgbClr val="595959"/>
                </a:solidFill>
                <a:ea typeface="Gmarket Sans Medium"/>
              </a:rPr>
              <a:t>정상 데이터를 이상치로 판단하지 않도록 개선됨</a:t>
            </a: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2799" spc="-140" dirty="0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57200" y="7378700"/>
            <a:ext cx="6934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방어</a:t>
            </a:r>
            <a:r>
              <a:rPr lang="en-US" sz="3530" b="0" i="0" u="none" strike="noStrike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기법의</a:t>
            </a:r>
            <a:r>
              <a:rPr lang="en-US" sz="3530" b="0" i="0" u="none" strike="noStrike">
                <a:solidFill>
                  <a:srgbClr val="527CFF"/>
                </a:solidFill>
                <a:latin typeface="Gmarket Sans Medium"/>
              </a:rPr>
              <a:t> </a:t>
            </a:r>
            <a:r>
              <a:rPr lang="ko-KR" sz="3530" b="0" i="0" u="none" strike="noStrike">
                <a:solidFill>
                  <a:srgbClr val="527CFF"/>
                </a:solidFill>
                <a:ea typeface="Gmarket Sans Medium"/>
              </a:rPr>
              <a:t>한계점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6150" y="1919224"/>
            <a:ext cx="7251700" cy="990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가장 기본적인 연합학습 집계 방식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2799" b="0" i="0" u="none" strike="noStrike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모든 클라이언트의 모델 업데이트를 단순 평균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장점</a:t>
            </a:r>
            <a:r>
              <a:rPr lang="en-US" altLang="ko-KR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: 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계산이 매우 간단하고 빠름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b="0" i="0" u="none" strike="noStrike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단점</a:t>
            </a:r>
            <a:r>
              <a:rPr lang="en-US" altLang="ko-KR" sz="2799" b="0" i="0" u="none" strike="noStrike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: </a:t>
            </a:r>
            <a:r>
              <a:rPr lang="ko-KR" altLang="en-US" sz="2799" b="0" i="0" u="none" strike="noStrike" spc="-140" dirty="0" err="1">
                <a:solidFill>
                  <a:srgbClr val="595959"/>
                </a:solidFill>
                <a:latin typeface="Gmarket Sans Medium"/>
                <a:ea typeface="Gmarket Sans Medium"/>
              </a:rPr>
              <a:t>극단값</a:t>
            </a:r>
            <a:r>
              <a:rPr lang="en-US" altLang="ko-KR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 공격자 업데이트에 매우 취약</a:t>
            </a:r>
            <a:endParaRPr 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14E4DC58-D8A9-5DDB-3CBE-5C4CCB2FFA51}"/>
              </a:ext>
            </a:extLst>
          </p:cNvPr>
          <p:cNvSpPr txBox="1"/>
          <p:nvPr/>
        </p:nvSpPr>
        <p:spPr>
          <a:xfrm>
            <a:off x="16581374" y="1841500"/>
            <a:ext cx="7251700" cy="990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신뢰 기반 필터링 방식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서버가 자신의 작은 </a:t>
            </a:r>
            <a:r>
              <a:rPr lang="en-US" altLang="ko-KR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clean dataset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으로 만든 </a:t>
            </a:r>
            <a:r>
              <a:rPr lang="en-US" altLang="ko-KR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Reference Gradient 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보유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각 클라이언트 업데이트가 </a:t>
            </a:r>
            <a:r>
              <a:rPr lang="en-US" altLang="ko-KR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reference 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방향과 얼마나 </a:t>
            </a:r>
            <a:r>
              <a:rPr lang="ko-KR" altLang="en-US" sz="2799" spc="-140" dirty="0" err="1">
                <a:solidFill>
                  <a:srgbClr val="595959"/>
                </a:solidFill>
                <a:latin typeface="Gmarket Sans Medium"/>
                <a:ea typeface="Gmarket Sans Medium"/>
              </a:rPr>
              <a:t>비슷한지로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 신뢰도 점수 계산 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914400" lvl="1" indent="-457200">
              <a:lnSpc>
                <a:spcPct val="116199"/>
              </a:lnSpc>
              <a:buFont typeface="Wingdings" panose="05000000000000000000" pitchFamily="2" charset="2"/>
              <a:buChar char="è"/>
            </a:pP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점수가 낮은 업데이트는 제거 또는 가중치 낮춤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장점</a:t>
            </a:r>
            <a:r>
              <a:rPr lang="en-US" altLang="ko-KR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: </a:t>
            </a:r>
            <a:r>
              <a:rPr lang="en-US" altLang="ko-KR" sz="2799" spc="-140" dirty="0" err="1">
                <a:solidFill>
                  <a:srgbClr val="595959"/>
                </a:solidFill>
                <a:latin typeface="Gmarket Sans Medium"/>
                <a:ea typeface="Gmarket Sans Medium"/>
              </a:rPr>
              <a:t>FedAVG</a:t>
            </a:r>
            <a:r>
              <a:rPr lang="en-US" altLang="ko-KR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 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보다 공격에 강함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단점</a:t>
            </a:r>
            <a:r>
              <a:rPr lang="en-US" altLang="ko-KR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: Non-IID</a:t>
            </a:r>
            <a:r>
              <a:rPr lang="ko-KR" altLang="en-US" sz="2799" spc="-140" dirty="0">
                <a:solidFill>
                  <a:srgbClr val="595959"/>
                </a:solidFill>
                <a:latin typeface="Gmarket Sans Medium"/>
                <a:ea typeface="Gmarket Sans Medium"/>
              </a:rPr>
              <a:t>에서는 완벽하지 않음</a:t>
            </a: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2799" spc="-140" dirty="0">
              <a:solidFill>
                <a:srgbClr val="595959"/>
              </a:solidFill>
              <a:latin typeface="Gmarket Sans Medium"/>
              <a:ea typeface="Gmarket Sans Medium"/>
            </a:endParaRPr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84B236B0-C02B-9E33-2860-D18ADB62DA4A}"/>
              </a:ext>
            </a:extLst>
          </p:cNvPr>
          <p:cNvSpPr/>
          <p:nvPr/>
        </p:nvSpPr>
        <p:spPr>
          <a:xfrm>
            <a:off x="8077200" y="381000"/>
            <a:ext cx="7766050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8375650" y="674624"/>
            <a:ext cx="69469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3530" b="0" i="0" u="none" strike="noStrike" dirty="0">
                <a:solidFill>
                  <a:srgbClr val="527CFF"/>
                </a:solidFill>
                <a:latin typeface="Gmarket Sans Medium"/>
              </a:rPr>
              <a:t>FedAVG</a:t>
            </a: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8281D57C-55C4-BDEE-92E5-27DB25AEEB54}"/>
              </a:ext>
            </a:extLst>
          </p:cNvPr>
          <p:cNvSpPr/>
          <p:nvPr/>
        </p:nvSpPr>
        <p:spPr>
          <a:xfrm>
            <a:off x="16157575" y="381000"/>
            <a:ext cx="7766050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6440150" y="603993"/>
            <a:ext cx="6934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3530" b="0" i="0" u="none" strike="noStrike" dirty="0">
                <a:solidFill>
                  <a:srgbClr val="527CFF"/>
                </a:solidFill>
                <a:latin typeface="Gmarket Sans Medium"/>
              </a:rPr>
              <a:t>FL-Trust</a:t>
            </a: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7D10FAD1-9D73-8ED4-FD79-718A0405AA1C}"/>
              </a:ext>
            </a:extLst>
          </p:cNvPr>
          <p:cNvSpPr/>
          <p:nvPr/>
        </p:nvSpPr>
        <p:spPr>
          <a:xfrm>
            <a:off x="16157575" y="7086600"/>
            <a:ext cx="7766050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16487775" y="7389169"/>
            <a:ext cx="69469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3530" b="0" i="0" u="none" strike="noStrike" dirty="0">
                <a:solidFill>
                  <a:srgbClr val="527CFF"/>
                </a:solidFill>
                <a:latin typeface="Gmarket Sans Medium"/>
              </a:rPr>
              <a:t>FLTG</a:t>
            </a:r>
          </a:p>
        </p:txBody>
      </p:sp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9F4E512F-A255-C075-7F30-08A5FB8021C9}"/>
              </a:ext>
            </a:extLst>
          </p:cNvPr>
          <p:cNvSpPr/>
          <p:nvPr/>
        </p:nvSpPr>
        <p:spPr>
          <a:xfrm>
            <a:off x="18059400" y="7467600"/>
            <a:ext cx="381000" cy="38100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14">
            <a:extLst>
              <a:ext uri="{FF2B5EF4-FFF2-40B4-BE49-F238E27FC236}">
                <a16:creationId xmlns:a16="http://schemas.microsoft.com/office/drawing/2014/main" id="{7E42F421-81BA-AEE4-3658-C342A58080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042275" y="7326217"/>
            <a:ext cx="7708900" cy="6324600"/>
          </a:xfrm>
          <a:prstGeom prst="rect">
            <a:avLst/>
          </a:prstGeom>
        </p:spPr>
      </p:pic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C9115997-DAF3-93C6-F0B8-9F1BF744C441}"/>
              </a:ext>
            </a:extLst>
          </p:cNvPr>
          <p:cNvSpPr/>
          <p:nvPr/>
        </p:nvSpPr>
        <p:spPr>
          <a:xfrm>
            <a:off x="8001000" y="7120783"/>
            <a:ext cx="7766050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8375650" y="7326217"/>
            <a:ext cx="5883468" cy="674783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3530" b="0" i="0" u="none" strike="noStrike" dirty="0">
                <a:solidFill>
                  <a:srgbClr val="527CFF"/>
                </a:solidFill>
                <a:latin typeface="Gmarket Sans Medium"/>
              </a:rPr>
              <a:t>Krum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66150" y="8469413"/>
            <a:ext cx="7185025" cy="377327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거리 기반 강인 집계</a:t>
            </a: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2799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각 클라이언트 업데이터 사이의 거리 계산</a:t>
            </a: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가장 다른 정상 업데이트들과 가까운 클라이언트 업데이트 사용</a:t>
            </a: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spc="-140" dirty="0">
                <a:solidFill>
                  <a:srgbClr val="595959"/>
                </a:solidFill>
                <a:ea typeface="Gmarket Sans Medium"/>
              </a:rPr>
              <a:t>장점</a:t>
            </a:r>
            <a:r>
              <a:rPr lang="en-US" altLang="ko-KR" sz="2799" spc="-140" dirty="0">
                <a:solidFill>
                  <a:srgbClr val="595959"/>
                </a:solidFill>
                <a:ea typeface="Gmarket Sans Medium"/>
              </a:rPr>
              <a:t>: </a:t>
            </a:r>
            <a:r>
              <a:rPr lang="ko-KR" altLang="en-US" sz="2799" spc="-140" dirty="0" err="1">
                <a:solidFill>
                  <a:srgbClr val="595959"/>
                </a:solidFill>
                <a:ea typeface="Gmarket Sans Medium"/>
              </a:rPr>
              <a:t>극단값</a:t>
            </a:r>
            <a:r>
              <a:rPr lang="ko-KR" altLang="en-US" sz="2799" spc="-140" dirty="0">
                <a:solidFill>
                  <a:srgbClr val="595959"/>
                </a:solidFill>
                <a:ea typeface="Gmarket Sans Medium"/>
              </a:rPr>
              <a:t> 공격에 매우 강함</a:t>
            </a:r>
            <a:endParaRPr lang="en-US" altLang="ko-KR" sz="2799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단점</a:t>
            </a:r>
            <a:r>
              <a:rPr lang="en-US" alt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: Non-IID</a:t>
            </a: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에 취약</a:t>
            </a:r>
            <a:r>
              <a:rPr lang="en-US" altLang="ko-KR" sz="2799" b="0" i="0" u="none" strike="noStrike" spc="-140" dirty="0">
                <a:solidFill>
                  <a:srgbClr val="595959"/>
                </a:solidFill>
                <a:ea typeface="Gmarket Sans Medium"/>
              </a:rPr>
              <a:t>, </a:t>
            </a:r>
            <a:r>
              <a:rPr lang="ko-KR" altLang="en-US" sz="2799" b="0" i="0" u="none" strike="noStrike" spc="-140" dirty="0">
                <a:solidFill>
                  <a:srgbClr val="595959"/>
                </a:solidFill>
                <a:ea typeface="Gmarket Sans Medium"/>
              </a:rPr>
              <a:t>많은 클라이언트의 정보 활용 불가 </a:t>
            </a:r>
            <a:endParaRPr lang="en-US" altLang="ko-KR" sz="2799" b="0" i="0" u="none" strike="noStrike" spc="-140" dirty="0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B88D9-4795-9446-F2B0-83029DA53FAF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핵심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용어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개념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(3)</a:t>
            </a:r>
          </a:p>
          <a:p>
            <a:pPr>
              <a:lnSpc>
                <a:spcPct val="116199"/>
              </a:lnSpc>
            </a:pP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방어 기법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5000" y="4546600"/>
            <a:ext cx="6413500" cy="31242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연합학습의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가장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도전은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클라이언트마다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분포가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다른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Non-IID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환경</a:t>
            </a:r>
          </a:p>
          <a:p>
            <a:pPr marL="342900" lvl="1" indent="-342900" algn="l">
              <a:lnSpc>
                <a:spcPct val="116199"/>
              </a:lnSpc>
              <a:buClr>
                <a:schemeClr val="bg1"/>
              </a:buClr>
              <a:buFont typeface="Arial"/>
              <a:buChar char="●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방어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기법들이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가장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취약한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지점</a:t>
            </a:r>
          </a:p>
          <a:p>
            <a:pPr marL="342900" lvl="1" indent="-342900" algn="l">
              <a:lnSpc>
                <a:spcPct val="116199"/>
              </a:lnSpc>
              <a:buClr>
                <a:schemeClr val="bg1"/>
              </a:buClr>
              <a:buFont typeface="Arial"/>
              <a:buChar char="●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FLTG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해결하고자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핵심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문제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242300" y="800100"/>
            <a:ext cx="154051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42350" y="4025900"/>
            <a:ext cx="146050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Non-IID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정의</a:t>
            </a:r>
            <a:endParaRPr lang="en-US" altLang="ko-KR" sz="353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000000"/>
              </a:solidFill>
              <a:ea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클라이언트마다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데이터의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분포가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서로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다른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현상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중앙화</a:t>
            </a:r>
            <a:r>
              <a:rPr lang="en-US" altLang="ko-KR" sz="2800" spc="-140" dirty="0">
                <a:solidFill>
                  <a:srgbClr val="595959"/>
                </a:solidFill>
                <a:ea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된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학습과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달리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연합학습에서는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현실적인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시나리오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기존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방어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기법들의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성능을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크게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저하시키는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주요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원인</a:t>
            </a:r>
          </a:p>
          <a:p>
            <a:pPr lvl="0" algn="l">
              <a:lnSpc>
                <a:spcPct val="116199"/>
              </a:lnSpc>
            </a:pPr>
            <a:endParaRPr lang="ko-KR" sz="353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242300" y="4965700"/>
            <a:ext cx="15405100" cy="3771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642350" y="8305800"/>
            <a:ext cx="14935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Non-IID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종류</a:t>
            </a:r>
            <a:endParaRPr lang="en-US" altLang="ko-KR" sz="353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353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Label Distribution Skew: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클라이언트마다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특정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클래스만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집중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예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: A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는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숫자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1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만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, B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는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숫자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7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만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Feature Distribution Skew: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같은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클래스라도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특징이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다름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예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altLang="ko-KR" sz="2800" spc="-140" dirty="0" err="1">
                <a:solidFill>
                  <a:srgbClr val="595959"/>
                </a:solidFill>
                <a:ea typeface="Gmarket Sans Medium"/>
              </a:rPr>
              <a:t>손글씨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en-US" sz="2800" spc="-140" dirty="0">
                <a:solidFill>
                  <a:srgbClr val="595959"/>
                </a:solidFill>
                <a:latin typeface="Gmarket Sans Medium"/>
              </a:rPr>
              <a:t>데이터 셋 모양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차이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Quantity Skew: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클라이언트마다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양이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다름</a:t>
            </a:r>
          </a:p>
          <a:p>
            <a:pPr lvl="0" algn="l">
              <a:lnSpc>
                <a:spcPct val="116199"/>
              </a:lnSpc>
            </a:pPr>
            <a:endParaRPr lang="ko-KR" sz="353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242300" y="9144001"/>
            <a:ext cx="15405100" cy="377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731250" y="12420601"/>
            <a:ext cx="146050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설정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: Dirichlet α=0.1</a:t>
            </a:r>
          </a:p>
          <a:p>
            <a:pPr lvl="0" algn="l">
              <a:lnSpc>
                <a:spcPct val="116199"/>
              </a:lnSpc>
            </a:pPr>
            <a:endParaRPr lang="en-US" sz="353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Dirichlet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분포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데이터의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불균형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정도를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조절할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있는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확률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분포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α=0.1: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극도로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불균형한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분포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(Extreme Non-IID)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각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클라이언트가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평균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1~2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클래스만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집중적으로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보유하는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극단적인</a:t>
            </a:r>
            <a:r>
              <a:rPr lang="en-US" altLang="ko-KR" sz="2800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ko-KR" sz="2800" spc="-140" dirty="0">
                <a:solidFill>
                  <a:srgbClr val="595959"/>
                </a:solidFill>
                <a:ea typeface="Gmarket Sans Medium"/>
              </a:rPr>
              <a:t>환경</a:t>
            </a:r>
          </a:p>
          <a:p>
            <a:pPr lvl="0" algn="l">
              <a:lnSpc>
                <a:spcPct val="116199"/>
              </a:lnSpc>
            </a:pPr>
            <a:endParaRPr lang="en-US" sz="353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92F1D-79A9-2508-76AA-95CF8574BFBB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핵심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용어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개념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(4)</a:t>
            </a:r>
          </a:p>
          <a:p>
            <a:pPr>
              <a:lnSpc>
                <a:spcPct val="116199"/>
              </a:lnSpc>
            </a:pPr>
            <a:r>
              <a:rPr lang="en-US" altLang="ko-KR" sz="6000" spc="-333" dirty="0">
                <a:solidFill>
                  <a:srgbClr val="FFFFFF"/>
                </a:solidFill>
                <a:ea typeface="Gmarket Sans Medium"/>
              </a:rPr>
              <a:t>Non-IID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000" cy="1371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5000" y="4610100"/>
            <a:ext cx="6438900" cy="3124200"/>
          </a:xfrm>
          <a:prstGeom prst="rect">
            <a:avLst/>
          </a:prstGeom>
        </p:spPr>
        <p:txBody>
          <a:bodyPr rtlCol="0" anchor="t"/>
          <a:lstStyle/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FLTG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알고리즘의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핵심은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코사인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유사도를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방향성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필터링</a:t>
            </a:r>
          </a:p>
          <a:p>
            <a:pPr marL="342900" lvl="1" indent="-342900" algn="l">
              <a:lnSpc>
                <a:spcPct val="116199"/>
              </a:lnSpc>
              <a:buClr>
                <a:schemeClr val="bg1"/>
              </a:buClr>
              <a:buFont typeface="Arial"/>
              <a:buChar char="●"/>
            </a:pPr>
            <a:endParaRPr lang="ko-KR" sz="2933" b="0" i="0" u="none" strike="noStrike" spc="-147" dirty="0">
              <a:solidFill>
                <a:srgbClr val="FFFFFF"/>
              </a:solidFill>
              <a:ea typeface="Gmarket Sans Medium"/>
            </a:endParaRPr>
          </a:p>
          <a:p>
            <a:pPr lvl="1" indent="-457200" algn="l">
              <a:lnSpc>
                <a:spcPct val="116199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기존의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거리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방어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기법들과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달리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업데이트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벡터의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방향에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초점을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맞춰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악의적인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클라이언트를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Gmarket Sans Medium"/>
              </a:rPr>
              <a:t>식별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94650" y="3930650"/>
            <a:ext cx="7835900" cy="44831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두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벡터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업데이트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가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가리키는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방향의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유사성을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-1</a:t>
            </a:r>
            <a:r>
              <a:rPr lang="ko-KR" alt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와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1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사이의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값으로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표현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6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값의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의미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:</a:t>
            </a:r>
          </a:p>
          <a:p>
            <a:pPr marL="914400" lvl="1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  1.0: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완전히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같은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방향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→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신뢰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높은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가중치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  <a:p>
            <a:pPr marL="914400" lvl="1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  0.5: 60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각도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→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통과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중간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가중치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  <a:p>
            <a:pPr marL="914400" lvl="1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  0.0: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직각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(90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) →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경계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낮은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가중치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  <a:p>
            <a:pPr marL="914400" lvl="1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  -0.5: 120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각도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→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필터링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제거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  <a:p>
            <a:pPr marL="914400" lvl="1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  -1.0: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완전히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반대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방향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→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악성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공격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(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즉시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제거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83000" y="3762746"/>
            <a:ext cx="7467600" cy="49784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spc="-140" dirty="0" err="1">
                <a:solidFill>
                  <a:srgbClr val="595959"/>
                </a:solidFill>
                <a:latin typeface="Gmarket Sans Medium"/>
              </a:rPr>
              <a:t>ReLU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-clipped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코사인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유사도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: max(0, cos(θ))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서버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 err="1">
                <a:solidFill>
                  <a:srgbClr val="595959"/>
                </a:solidFill>
                <a:ea typeface="Gmarket Sans Medium"/>
              </a:rPr>
              <a:t>그래디언트와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코사인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유사도가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0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미만인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클라이언트는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즉시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필터링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직관적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해석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서버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방향과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반대로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가는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업데이트는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악의적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sz="2600" b="0" i="0" u="none" strike="noStrike" spc="-140" dirty="0">
              <a:solidFill>
                <a:srgbClr val="595959"/>
              </a:solidFill>
              <a:ea typeface="Gmarket Sans Medium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장점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: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 •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크기에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영향</a:t>
            </a:r>
            <a:r>
              <a:rPr lang="en-US" alt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받지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않아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Scaling Attack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무력화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 • Non-IID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환경에서도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방향성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정보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보존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 • 50%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이상의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비잔틴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공격에도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견고한</a:t>
            </a:r>
            <a:r>
              <a:rPr lang="en-US" sz="2600" b="0" i="0" u="none" strike="noStrike" spc="-14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600" b="0" i="0" u="none" strike="noStrike" spc="-140" dirty="0">
                <a:solidFill>
                  <a:srgbClr val="595959"/>
                </a:solidFill>
                <a:ea typeface="Gmarket Sans Medium"/>
              </a:rPr>
              <a:t>성능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F2C1BBF-40B9-F9E1-DAB4-1E7067B7D68D}"/>
              </a:ext>
            </a:extLst>
          </p:cNvPr>
          <p:cNvSpPr/>
          <p:nvPr/>
        </p:nvSpPr>
        <p:spPr>
          <a:xfrm>
            <a:off x="7886700" y="2514600"/>
            <a:ext cx="8001000" cy="6400800"/>
          </a:xfrm>
          <a:prstGeom prst="roundRect">
            <a:avLst/>
          </a:prstGeom>
          <a:noFill/>
          <a:ln w="38100">
            <a:solidFill>
              <a:srgbClr val="C8D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C9AE6D-2A23-0973-9775-08FEFD6A037F}"/>
              </a:ext>
            </a:extLst>
          </p:cNvPr>
          <p:cNvSpPr/>
          <p:nvPr/>
        </p:nvSpPr>
        <p:spPr>
          <a:xfrm>
            <a:off x="16116300" y="2514600"/>
            <a:ext cx="8001000" cy="6400800"/>
          </a:xfrm>
          <a:prstGeom prst="roundRect">
            <a:avLst/>
          </a:prstGeom>
          <a:noFill/>
          <a:ln w="38100">
            <a:solidFill>
              <a:srgbClr val="C8D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1E29CD78-06AA-EBD9-CE94-16E5AE0FBB71}"/>
              </a:ext>
            </a:extLst>
          </p:cNvPr>
          <p:cNvSpPr/>
          <p:nvPr/>
        </p:nvSpPr>
        <p:spPr>
          <a:xfrm>
            <a:off x="7886700" y="2513113"/>
            <a:ext cx="7988300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8280400" y="2673350"/>
            <a:ext cx="7505700" cy="7620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코사인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유사도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정의</a:t>
            </a: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B317C44-7AFF-FC26-D041-66D07AF4947D}"/>
              </a:ext>
            </a:extLst>
          </p:cNvPr>
          <p:cNvSpPr/>
          <p:nvPr/>
        </p:nvSpPr>
        <p:spPr>
          <a:xfrm>
            <a:off x="16129000" y="2520206"/>
            <a:ext cx="7988300" cy="1068287"/>
          </a:xfrm>
          <a:prstGeom prst="round2SameRect">
            <a:avLst/>
          </a:prstGeom>
          <a:solidFill>
            <a:srgbClr val="CB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6408400" y="2673350"/>
            <a:ext cx="8064500" cy="7620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FLTG</a:t>
            </a:r>
            <a:r>
              <a:rPr lang="ko-KR" altLang="en-US" sz="3530" b="0" i="0" u="none" strike="noStrike" dirty="0">
                <a:solidFill>
                  <a:srgbClr val="000000"/>
                </a:solidFill>
                <a:latin typeface="Gmarket Sans Medium"/>
              </a:rPr>
              <a:t>의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코사인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유사도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기반</a:t>
            </a:r>
            <a:r>
              <a:rPr lang="en-US" sz="353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30" b="0" i="0" u="none" strike="noStrike" dirty="0">
                <a:solidFill>
                  <a:srgbClr val="000000"/>
                </a:solidFill>
                <a:ea typeface="Gmarket Sans Medium"/>
              </a:rPr>
              <a:t>필터링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BDD21F-BEC5-6899-B24C-A233805E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700" y="9525000"/>
            <a:ext cx="9144000" cy="23794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CA2C2-04EC-488D-35D7-4BE81CDC35C8}"/>
              </a:ext>
            </a:extLst>
          </p:cNvPr>
          <p:cNvSpPr txBox="1"/>
          <p:nvPr/>
        </p:nvSpPr>
        <p:spPr>
          <a:xfrm>
            <a:off x="838200" y="3810000"/>
            <a:ext cx="6553200" cy="1181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핵심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용어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4000" b="0" i="0" u="none" strike="noStrike" spc="-333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개념</a:t>
            </a:r>
            <a:r>
              <a:rPr lang="en-US" altLang="ko-KR" sz="4000" b="0" i="0" u="none" strike="noStrike" spc="-333" dirty="0">
                <a:solidFill>
                  <a:srgbClr val="FFFFFF"/>
                </a:solidFill>
                <a:ea typeface="Gmarket Sans Medium"/>
              </a:rPr>
              <a:t>(5)</a:t>
            </a:r>
          </a:p>
          <a:p>
            <a:pPr>
              <a:lnSpc>
                <a:spcPct val="116199"/>
              </a:lnSpc>
            </a:pPr>
            <a:r>
              <a:rPr lang="ko-KR" altLang="en-US" sz="6000" spc="-333" dirty="0">
                <a:solidFill>
                  <a:srgbClr val="FFFFFF"/>
                </a:solidFill>
                <a:ea typeface="Gmarket Sans Medium"/>
              </a:rPr>
              <a:t>코사인 유사도</a:t>
            </a:r>
            <a:endParaRPr lang="ko-KR" altLang="ko-KR" sz="6000" spc="-333" dirty="0">
              <a:solidFill>
                <a:srgbClr val="FFFFFF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altLang="ko-KR" sz="4000" b="0" i="0" u="none" strike="noStrike" spc="-333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2690</Words>
  <Application>Microsoft Office PowerPoint</Application>
  <PresentationFormat>사용자 지정</PresentationFormat>
  <Paragraphs>460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Gmarket Sans Medium</vt:lpstr>
      <vt:lpstr>맑은 고딕</vt:lpstr>
      <vt:lpstr>Wingdings</vt:lpstr>
      <vt:lpstr>Calibri</vt:lpstr>
      <vt:lpstr>Arial</vt:lpstr>
      <vt:lpstr>Gmarket Sans 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장예원</dc:creator>
  <cp:lastModifiedBy>장예원</cp:lastModifiedBy>
  <cp:revision>114</cp:revision>
  <dcterms:created xsi:type="dcterms:W3CDTF">2006-08-16T00:00:00Z</dcterms:created>
  <dcterms:modified xsi:type="dcterms:W3CDTF">2025-11-26T06:16:29Z</dcterms:modified>
</cp:coreProperties>
</file>